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86" r:id="rId9"/>
    <p:sldId id="265" r:id="rId10"/>
    <p:sldId id="266" r:id="rId11"/>
    <p:sldId id="267" r:id="rId12"/>
    <p:sldId id="259" r:id="rId13"/>
    <p:sldId id="268" r:id="rId14"/>
    <p:sldId id="273" r:id="rId15"/>
    <p:sldId id="274" r:id="rId16"/>
    <p:sldId id="285" r:id="rId17"/>
    <p:sldId id="275" r:id="rId18"/>
    <p:sldId id="276" r:id="rId19"/>
    <p:sldId id="277" r:id="rId20"/>
    <p:sldId id="278" r:id="rId21"/>
    <p:sldId id="292" r:id="rId22"/>
    <p:sldId id="287" r:id="rId23"/>
    <p:sldId id="279" r:id="rId24"/>
    <p:sldId id="280" r:id="rId25"/>
    <p:sldId id="281" r:id="rId26"/>
    <p:sldId id="290" r:id="rId27"/>
    <p:sldId id="283" r:id="rId28"/>
    <p:sldId id="284" r:id="rId29"/>
    <p:sldId id="270" r:id="rId30"/>
    <p:sldId id="271" r:id="rId31"/>
    <p:sldId id="272" r:id="rId32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129A179-3988-45B0-ADD1-58598228B2C5}" type="datetimeFigureOut">
              <a:rPr lang="hu-HU"/>
              <a:pPr>
                <a:defRPr/>
              </a:pPr>
              <a:t>2019.09.19.</a:t>
            </a:fld>
            <a:endParaRPr lang="hu-H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149765-BE20-4018-B467-A0E723FC609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6736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5C4D4-C1F8-440F-81D4-C7D32A8021AD}" type="datetimeFigureOut">
              <a:rPr lang="hu-HU"/>
              <a:pPr>
                <a:defRPr/>
              </a:pPr>
              <a:t>2019.09.19.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151E1-FD9E-47E6-A846-C64D7D7BAEB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BC350-DD6C-4E20-B351-53D94B77E28C}" type="datetimeFigureOut">
              <a:rPr lang="hu-HU"/>
              <a:pPr>
                <a:defRPr/>
              </a:pPr>
              <a:t>2019.09.19.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26EC2-C466-4CC6-93EB-E71B65CED6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6E440-9FC2-4240-A1FC-A1081C68B495}" type="datetimeFigureOut">
              <a:rPr lang="hu-HU"/>
              <a:pPr>
                <a:defRPr/>
              </a:pPr>
              <a:t>2019.09.19.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99B9D-E057-41CD-8343-DB18CC43B75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2375"/>
              </a:lnSpc>
            </a:pPr>
            <a:r>
              <a:rPr spc="-5" dirty="0"/>
              <a:t>Gazdaságpolitika</a:t>
            </a:r>
            <a:r>
              <a:rPr spc="-100" dirty="0"/>
              <a:t> </a:t>
            </a:r>
            <a:r>
              <a:rPr spc="-20" dirty="0"/>
              <a:t>Tanszék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1914"/>
              </a:lnSpc>
            </a:pPr>
            <a:r>
              <a:rPr spc="-5" dirty="0"/>
              <a:t>Költségvetés,</a:t>
            </a:r>
            <a:r>
              <a:rPr spc="-105" dirty="0"/>
              <a:t> </a:t>
            </a:r>
            <a:r>
              <a:rPr spc="-5" dirty="0"/>
              <a:t>adópolitika</a:t>
            </a: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400" b="0" spc="-5" dirty="0">
                <a:latin typeface="Arial Narrow"/>
                <a:cs typeface="Arial Narrow"/>
              </a:rPr>
              <a:t>Németh</a:t>
            </a:r>
            <a:r>
              <a:rPr sz="1400" b="0" spc="-145" dirty="0">
                <a:latin typeface="Arial Narrow"/>
                <a:cs typeface="Arial Narrow"/>
              </a:rPr>
              <a:t> </a:t>
            </a:r>
            <a:r>
              <a:rPr sz="1400" b="0" dirty="0">
                <a:latin typeface="Arial Narrow"/>
                <a:cs typeface="Arial Narrow"/>
              </a:rPr>
              <a:t>András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80819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0AC11-7CD5-458B-BDBA-E38811D024EE}" type="datetimeFigureOut">
              <a:rPr lang="hu-HU"/>
              <a:pPr>
                <a:defRPr/>
              </a:pPr>
              <a:t>2019.09.19.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A2D3B-703A-4F72-8035-EBC45608BCB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A51E2-ACDC-4423-969A-AD50B5A5D98A}" type="datetimeFigureOut">
              <a:rPr lang="hu-HU"/>
              <a:pPr>
                <a:defRPr/>
              </a:pPr>
              <a:t>2019.09.19.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434C6-556A-4E3E-9B70-6AD27F765A3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19518-B628-4D49-A3A0-A10F3E20679F}" type="datetimeFigureOut">
              <a:rPr lang="hu-HU"/>
              <a:pPr>
                <a:defRPr/>
              </a:pPr>
              <a:t>2019.09.19.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28198-5EA2-4413-B9E4-DEE218D0A27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F6040-FFA2-4379-9745-1D858348EFC5}" type="datetimeFigureOut">
              <a:rPr lang="hu-HU"/>
              <a:pPr>
                <a:defRPr/>
              </a:pPr>
              <a:t>2019.09.19.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2B2A4-E383-4BD2-9675-C8928A7E35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47F43-95A3-4D74-A96B-859B073EC714}" type="datetimeFigureOut">
              <a:rPr lang="hu-HU"/>
              <a:pPr>
                <a:defRPr/>
              </a:pPr>
              <a:t>2019.09.19.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CB256-08BB-48B8-9F43-468A3FF15EC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4F512-DD06-41DD-9B7F-FEB83A7F0F1C}" type="datetimeFigureOut">
              <a:rPr lang="hu-HU"/>
              <a:pPr>
                <a:defRPr/>
              </a:pPr>
              <a:t>2019.09.19.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327AF-DA02-422D-896C-3035590082B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4FE42-F097-439C-814B-039A801D50AF}" type="datetimeFigureOut">
              <a:rPr lang="hu-HU"/>
              <a:pPr>
                <a:defRPr/>
              </a:pPr>
              <a:t>2019.09.19.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A0F86-2D31-4AFB-BFEA-EF048E3EFD7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59114-4A43-4D58-831F-32A8EB0716C4}" type="datetimeFigureOut">
              <a:rPr lang="hu-HU"/>
              <a:pPr>
                <a:defRPr/>
              </a:pPr>
              <a:t>2019.09.19.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96A86-E88A-4742-850B-41DF64A36AE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0901C1-6B4E-4A0A-A653-D5E4B0172FF0}" type="datetimeFigureOut">
              <a:rPr lang="hu-HU"/>
              <a:pPr>
                <a:defRPr/>
              </a:pPr>
              <a:t>2019.09.19.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A92943-6C8E-4CA5-B4C5-3CC6B8EC65D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hu.tradingeconomics.com/france/government-debt-to-gdp" TargetMode="External"/><Relationship Id="rId13" Type="http://schemas.openxmlformats.org/officeDocument/2006/relationships/hyperlink" Target="https://hu.tradingeconomics.com/slovenia/government-debt-to-gdp" TargetMode="External"/><Relationship Id="rId18" Type="http://schemas.openxmlformats.org/officeDocument/2006/relationships/hyperlink" Target="https://hu.tradingeconomics.com/afghanistan/government-debt-to-gdp" TargetMode="External"/><Relationship Id="rId3" Type="http://schemas.openxmlformats.org/officeDocument/2006/relationships/hyperlink" Target="https://hu.tradingeconomics.com/greece/government-debt-to-gdp" TargetMode="External"/><Relationship Id="rId7" Type="http://schemas.openxmlformats.org/officeDocument/2006/relationships/hyperlink" Target="https://hu.tradingeconomics.com/belgium/government-debt-to-gdp" TargetMode="External"/><Relationship Id="rId12" Type="http://schemas.openxmlformats.org/officeDocument/2006/relationships/hyperlink" Target="https://hu.tradingeconomics.com/hungary/government-debt-to-gdp" TargetMode="External"/><Relationship Id="rId17" Type="http://schemas.openxmlformats.org/officeDocument/2006/relationships/hyperlink" Target="https://hu.tradingeconomics.com/estonia/government-debt-to-gdp" TargetMode="External"/><Relationship Id="rId2" Type="http://schemas.openxmlformats.org/officeDocument/2006/relationships/hyperlink" Target="https://hu.tradingeconomics.com/japan/government-debt-to-gdp" TargetMode="External"/><Relationship Id="rId16" Type="http://schemas.openxmlformats.org/officeDocument/2006/relationships/hyperlink" Target="https://hu.tradingeconomics.com/russia/government-debt-to-gdp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hu.tradingeconomics.com/united-states/government-debt-to-gdp" TargetMode="External"/><Relationship Id="rId11" Type="http://schemas.openxmlformats.org/officeDocument/2006/relationships/hyperlink" Target="https://hu.tradingeconomics.com/united-kingdom/government-debt-to-gdp" TargetMode="External"/><Relationship Id="rId5" Type="http://schemas.openxmlformats.org/officeDocument/2006/relationships/hyperlink" Target="https://hu.tradingeconomics.com/italy/government-debt-to-gdp" TargetMode="External"/><Relationship Id="rId15" Type="http://schemas.openxmlformats.org/officeDocument/2006/relationships/hyperlink" Target="https://hu.tradingeconomics.com/bulgaria/government-debt-to-gdp" TargetMode="External"/><Relationship Id="rId10" Type="http://schemas.openxmlformats.org/officeDocument/2006/relationships/hyperlink" Target="https://hu.tradingeconomics.com/euro-area/government-debt-to-gdp" TargetMode="External"/><Relationship Id="rId19" Type="http://schemas.openxmlformats.org/officeDocument/2006/relationships/hyperlink" Target="https://hu.tradingeconomics.com/brunei/government-debt-to-gdp" TargetMode="External"/><Relationship Id="rId4" Type="http://schemas.openxmlformats.org/officeDocument/2006/relationships/hyperlink" Target="https://hu.tradingeconomics.com/lebanon/government-debt-to-gdp" TargetMode="External"/><Relationship Id="rId9" Type="http://schemas.openxmlformats.org/officeDocument/2006/relationships/hyperlink" Target="https://hu.tradingeconomics.com/spain/government-debt-to-gdp" TargetMode="External"/><Relationship Id="rId14" Type="http://schemas.openxmlformats.org/officeDocument/2006/relationships/hyperlink" Target="https://hu.tradingeconomics.com/germany/government-debt-to-gdp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ím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hu-HU" sz="3600" smtClean="0"/>
              <a:t>Gazdaságpolitika</a:t>
            </a:r>
            <a:br>
              <a:rPr lang="hu-HU" sz="3600" smtClean="0"/>
            </a:br>
            <a:r>
              <a:rPr lang="hu-HU" sz="3600" smtClean="0"/>
              <a:t>2. ea.</a:t>
            </a:r>
            <a:br>
              <a:rPr lang="hu-HU" sz="3600" smtClean="0"/>
            </a:br>
            <a:endParaRPr lang="hu-HU" sz="3600" smtClean="0"/>
          </a:p>
        </p:txBody>
      </p:sp>
      <p:sp>
        <p:nvSpPr>
          <p:cNvPr id="14338" name="Alcím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hu-HU" sz="2800" dirty="0" smtClean="0"/>
              <a:t>A gazdaságpolitika cél és eszközrendszere</a:t>
            </a: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hu-HU" sz="2800" dirty="0" smtClean="0"/>
              <a:t>(Ismétlés)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>Gazdaságfejlesztés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800" dirty="0" smtClean="0"/>
              <a:t>Vitatott funkció, de sok állam alkalmazza</a:t>
            </a:r>
          </a:p>
          <a:p>
            <a:r>
              <a:rPr lang="hu-HU" sz="2800" dirty="0" smtClean="0"/>
              <a:t>Indokolhatja, hogy a piac túl lassú és nagyok a veszteségek</a:t>
            </a:r>
          </a:p>
          <a:p>
            <a:r>
              <a:rPr lang="hu-HU" sz="2800" dirty="0" smtClean="0"/>
              <a:t>A nemzetgazdaság hosszú távú fejlődését, felzárkózását elősegítő politika</a:t>
            </a:r>
          </a:p>
          <a:p>
            <a:r>
              <a:rPr lang="hu-HU" sz="2800" dirty="0" smtClean="0"/>
              <a:t>Innováció támogatása</a:t>
            </a:r>
          </a:p>
          <a:p>
            <a:r>
              <a:rPr lang="hu-HU" sz="2800" dirty="0" smtClean="0"/>
              <a:t>Kiemelt iparágak támogatása (csúcstechnológia)</a:t>
            </a:r>
          </a:p>
          <a:p>
            <a:r>
              <a:rPr lang="hu-HU" sz="2800" dirty="0" smtClean="0"/>
              <a:t>Ipari parkok</a:t>
            </a:r>
          </a:p>
          <a:p>
            <a:r>
              <a:rPr lang="hu-HU" sz="2800" dirty="0" smtClean="0"/>
              <a:t>„</a:t>
            </a:r>
            <a:r>
              <a:rPr lang="hu-HU" sz="2800" dirty="0" err="1" smtClean="0"/>
              <a:t>Infant</a:t>
            </a:r>
            <a:r>
              <a:rPr lang="hu-HU" sz="2800" dirty="0" smtClean="0"/>
              <a:t> </a:t>
            </a:r>
            <a:r>
              <a:rPr lang="hu-HU" sz="2800" dirty="0" err="1" smtClean="0"/>
              <a:t>industries</a:t>
            </a:r>
            <a:r>
              <a:rPr lang="hu-HU" sz="2800" dirty="0" smtClean="0"/>
              <a:t>” érvelés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/>
              <a:t>S</a:t>
            </a:r>
            <a:r>
              <a:rPr lang="hu-HU" sz="3600" b="1" dirty="0" smtClean="0"/>
              <a:t>truktúrapolitika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hu-HU" dirty="0" smtClean="0"/>
              <a:t>Az előző funkció eszköze is lehet</a:t>
            </a:r>
          </a:p>
          <a:p>
            <a:r>
              <a:rPr lang="hu-HU" dirty="0" smtClean="0"/>
              <a:t>A gazdasági folyamatok tervezése, programozása, ennek megfelelő allokáció</a:t>
            </a:r>
          </a:p>
          <a:p>
            <a:r>
              <a:rPr lang="hu-HU" dirty="0" smtClean="0"/>
              <a:t>Szorosan kapcsolódhat a külgazdasági politikához: exportösztönzés, importhelyettesítés</a:t>
            </a:r>
          </a:p>
          <a:p>
            <a:r>
              <a:rPr lang="hu-HU" dirty="0" smtClean="0"/>
              <a:t>Válságkezelés (a veszteségek minimalizálása)</a:t>
            </a:r>
          </a:p>
          <a:p>
            <a:r>
              <a:rPr lang="hu-HU" dirty="0" smtClean="0"/>
              <a:t>Részpolitikák: iparpolitika, agrárpolitika, regionális politika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1688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A gazdaságpolitika fő céljai: a </a:t>
            </a:r>
            <a:r>
              <a:rPr lang="hu-HU" sz="3600" b="1" dirty="0" smtClean="0"/>
              <a:t>bűvös négyszög</a:t>
            </a:r>
          </a:p>
        </p:txBody>
      </p:sp>
      <p:sp>
        <p:nvSpPr>
          <p:cNvPr id="20482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Növekedés</a:t>
            </a:r>
          </a:p>
          <a:p>
            <a:r>
              <a:rPr lang="hu-HU" dirty="0" smtClean="0"/>
              <a:t>Foglalkoztatás, munkanélküliség</a:t>
            </a:r>
          </a:p>
          <a:p>
            <a:r>
              <a:rPr lang="hu-HU" dirty="0" smtClean="0"/>
              <a:t>Infláció, árstabilitás</a:t>
            </a:r>
          </a:p>
          <a:p>
            <a:r>
              <a:rPr lang="hu-HU" dirty="0" smtClean="0"/>
              <a:t>Egyensúly: költségvetés, fizetési mérleg</a:t>
            </a:r>
          </a:p>
          <a:p>
            <a:r>
              <a:rPr lang="hu-HU" b="1" dirty="0" smtClean="0"/>
              <a:t>Tipikusan makro-célok</a:t>
            </a:r>
          </a:p>
          <a:p>
            <a:r>
              <a:rPr lang="hu-HU" b="1" dirty="0" smtClean="0"/>
              <a:t>Szemben állhatnak egymással: infláció munkanélküliség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286750" cy="1431925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dirty="0"/>
              <a:t>A</a:t>
            </a:r>
            <a:r>
              <a:rPr lang="hu-HU" sz="3600" dirty="0" smtClean="0">
                <a:solidFill>
                  <a:schemeClr val="tx1"/>
                </a:solidFill>
              </a:rPr>
              <a:t> gazdaságpolitika eszközrendszere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1200"/>
            <a:ext cx="8424862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hu-HU" sz="2400" b="1" dirty="0" smtClean="0">
                <a:latin typeface="Times New Roman" pitchFamily="18" charset="0"/>
              </a:rPr>
              <a:t>1. </a:t>
            </a:r>
            <a:r>
              <a:rPr lang="hu-HU" sz="2400" b="1" dirty="0">
                <a:latin typeface="Times New Roman" pitchFamily="18" charset="0"/>
              </a:rPr>
              <a:t>M</a:t>
            </a:r>
            <a:r>
              <a:rPr lang="hu-HU" sz="2400" b="1" dirty="0" smtClean="0">
                <a:latin typeface="Times New Roman" pitchFamily="18" charset="0"/>
              </a:rPr>
              <a:t>akrogazdasági eszközök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hu-HU" sz="2400" b="1" dirty="0" smtClean="0">
                <a:latin typeface="Times New Roman" pitchFamily="18" charset="0"/>
              </a:rPr>
              <a:t>	Monetáris politika, fiskális (költségvetési) politika, árfolyam-politika  - Kereslet szabályozás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hu-HU" sz="2400" b="1" dirty="0" smtClean="0">
                <a:latin typeface="Times New Roman" pitchFamily="18" charset="0"/>
              </a:rPr>
              <a:t>2. </a:t>
            </a:r>
            <a:r>
              <a:rPr lang="hu-HU" sz="2400" b="1" dirty="0" err="1">
                <a:latin typeface="Times New Roman" pitchFamily="18" charset="0"/>
              </a:rPr>
              <a:t>M</a:t>
            </a:r>
            <a:r>
              <a:rPr lang="hu-HU" sz="2400" b="1" dirty="0" err="1" smtClean="0">
                <a:latin typeface="Times New Roman" pitchFamily="18" charset="0"/>
              </a:rPr>
              <a:t>ikrogazdasági</a:t>
            </a:r>
            <a:r>
              <a:rPr lang="hu-HU" sz="2400" b="1" dirty="0" smtClean="0">
                <a:latin typeface="Times New Roman" pitchFamily="18" charset="0"/>
              </a:rPr>
              <a:t> eszközök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hu-HU" sz="2400" b="1" dirty="0" smtClean="0">
                <a:latin typeface="Times New Roman" pitchFamily="18" charset="0"/>
              </a:rPr>
              <a:t>	</a:t>
            </a:r>
            <a:r>
              <a:rPr lang="hu-HU" sz="2400" b="1" dirty="0">
                <a:latin typeface="Times New Roman" pitchFamily="18" charset="0"/>
              </a:rPr>
              <a:t>Adók</a:t>
            </a:r>
            <a:r>
              <a:rPr lang="hu-HU" sz="2400" b="1" dirty="0" smtClean="0">
                <a:latin typeface="Times New Roman" pitchFamily="18" charset="0"/>
              </a:rPr>
              <a:t>, támogatások. (versenypolitika, iparpolitika, kereskedelempolitika, foglakoztatási politika)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hu-HU" sz="2400" b="1" dirty="0" smtClean="0">
                <a:latin typeface="Times New Roman" pitchFamily="18" charset="0"/>
              </a:rPr>
              <a:t>3. Társadalompolitikai eszközök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hu-HU" sz="2400" b="1" dirty="0" smtClean="0">
                <a:latin typeface="Times New Roman" pitchFamily="18" charset="0"/>
              </a:rPr>
              <a:t>	Oktatáspolitika, lakáspolitika, egészségügy- és nyugdíj-politika, intézményi, infrastruktúra</a:t>
            </a:r>
          </a:p>
        </p:txBody>
      </p:sp>
    </p:spTree>
    <p:extLst>
      <p:ext uri="{BB962C8B-B14F-4D97-AF65-F5344CB8AC3E}">
        <p14:creationId xmlns:p14="http://schemas.microsoft.com/office/powerpoint/2010/main" val="135951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költségvetési politika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hu-HU" dirty="0"/>
              <a:t>E</a:t>
            </a:r>
            <a:r>
              <a:rPr lang="hu-HU" dirty="0" smtClean="0"/>
              <a:t>lsődleges </a:t>
            </a:r>
            <a:r>
              <a:rPr lang="hu-HU" dirty="0"/>
              <a:t>céljai: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u-HU" sz="2800" dirty="0"/>
              <a:t>Kiegyensúlyozott gazdasági növekedés, a magas szintű </a:t>
            </a:r>
            <a:r>
              <a:rPr lang="hu-HU" sz="2800" dirty="0" smtClean="0"/>
              <a:t>foglalkoztatottság (stabilizációs politika)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u-HU" sz="2800" dirty="0" smtClean="0"/>
              <a:t>Az erőforrások </a:t>
            </a:r>
            <a:r>
              <a:rPr lang="hu-HU" sz="2800" dirty="0"/>
              <a:t>optimális elosztásának biztosítása, piaci mechanizmusok korrekciója (allokációs politika).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u-HU" sz="2800" dirty="0"/>
              <a:t>A piacon kialakuló igazságtalan jövedelem- és vagyoni különbségek enyhítése, esélyegyenlőség növelése (redisztribúciós politika</a:t>
            </a:r>
            <a:r>
              <a:rPr lang="hu-HU" sz="2800" dirty="0" smtClean="0"/>
              <a:t>).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u-HU" sz="2800" dirty="0" smtClean="0"/>
              <a:t>Jóléti politika: társadalombiztosítás (nyugdíj, egészségügy)</a:t>
            </a:r>
            <a:endParaRPr lang="hu-HU" sz="2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9324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18287"/>
            <a:ext cx="51860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 </a:t>
            </a:r>
            <a:r>
              <a:rPr spc="-10" dirty="0"/>
              <a:t>költségvetés</a:t>
            </a:r>
            <a:r>
              <a:rPr spc="5" dirty="0"/>
              <a:t> </a:t>
            </a:r>
            <a:r>
              <a:rPr spc="-10" dirty="0"/>
              <a:t>szerkezete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4294967295"/>
          </p:nvPr>
        </p:nvSpPr>
        <p:spPr>
          <a:xfrm>
            <a:off x="8841231" y="6616914"/>
            <a:ext cx="213359" cy="230504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25865"/>
            <a:ext cx="7121525" cy="4051935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80"/>
              </a:spcBef>
              <a:buClr>
                <a:srgbClr val="CC9900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3200" dirty="0">
                <a:latin typeface="Arial Narrow"/>
                <a:cs typeface="Arial Narrow"/>
              </a:rPr>
              <a:t>A </a:t>
            </a:r>
            <a:r>
              <a:rPr sz="3200" spc="-5" dirty="0">
                <a:latin typeface="Arial Narrow"/>
                <a:cs typeface="Arial Narrow"/>
              </a:rPr>
              <a:t>költségvetés központi</a:t>
            </a:r>
            <a:r>
              <a:rPr sz="3200" spc="-35" dirty="0">
                <a:latin typeface="Arial Narrow"/>
                <a:cs typeface="Arial Narrow"/>
              </a:rPr>
              <a:t> </a:t>
            </a:r>
            <a:r>
              <a:rPr sz="3200" spc="-5" dirty="0">
                <a:latin typeface="Arial Narrow"/>
                <a:cs typeface="Arial Narrow"/>
              </a:rPr>
              <a:t>alrendszere</a:t>
            </a:r>
            <a:endParaRPr sz="3200">
              <a:latin typeface="Arial Narrow"/>
              <a:cs typeface="Arial Narrow"/>
            </a:endParaRPr>
          </a:p>
          <a:p>
            <a:pPr marL="756285" lvl="1" indent="-286385">
              <a:lnSpc>
                <a:spcPct val="100000"/>
              </a:lnSpc>
              <a:spcBef>
                <a:spcPts val="670"/>
              </a:spcBef>
              <a:buClr>
                <a:srgbClr val="CC9900"/>
              </a:buClr>
              <a:buChar char="–"/>
              <a:tabLst>
                <a:tab pos="756920" algn="l"/>
              </a:tabLst>
            </a:pPr>
            <a:r>
              <a:rPr sz="2800" spc="-10" dirty="0">
                <a:latin typeface="Arial Narrow"/>
                <a:cs typeface="Arial Narrow"/>
              </a:rPr>
              <a:t>Központi költségvetés</a:t>
            </a:r>
            <a:endParaRPr sz="2800">
              <a:latin typeface="Arial Narrow"/>
              <a:cs typeface="Arial Narrow"/>
            </a:endParaRPr>
          </a:p>
          <a:p>
            <a:pPr marL="1155700" lvl="2" indent="-228600">
              <a:lnSpc>
                <a:spcPct val="100000"/>
              </a:lnSpc>
              <a:spcBef>
                <a:spcPts val="575"/>
              </a:spcBef>
              <a:buClr>
                <a:srgbClr val="CC9900"/>
              </a:buClr>
              <a:buChar char="•"/>
              <a:tabLst>
                <a:tab pos="1155700" algn="l"/>
                <a:tab pos="1156335" algn="l"/>
              </a:tabLst>
            </a:pPr>
            <a:r>
              <a:rPr sz="2400" spc="-5" dirty="0">
                <a:latin typeface="Arial Narrow"/>
                <a:cs typeface="Arial Narrow"/>
              </a:rPr>
              <a:t>Magyarország, 2017 </a:t>
            </a:r>
            <a:r>
              <a:rPr sz="2400" dirty="0">
                <a:latin typeface="Arial Narrow"/>
                <a:cs typeface="Arial Narrow"/>
              </a:rPr>
              <a:t>– </a:t>
            </a:r>
            <a:r>
              <a:rPr sz="2400" spc="-5" dirty="0">
                <a:latin typeface="Arial Narrow"/>
                <a:cs typeface="Arial Narrow"/>
              </a:rPr>
              <a:t>kiadások: 12.808 milliárd</a:t>
            </a:r>
            <a:r>
              <a:rPr sz="2400" spc="130" dirty="0">
                <a:latin typeface="Arial Narrow"/>
                <a:cs typeface="Arial Narrow"/>
              </a:rPr>
              <a:t> </a:t>
            </a:r>
            <a:r>
              <a:rPr sz="2400" spc="-5" dirty="0">
                <a:latin typeface="Arial Narrow"/>
                <a:cs typeface="Arial Narrow"/>
              </a:rPr>
              <a:t>forint</a:t>
            </a:r>
            <a:endParaRPr sz="2400">
              <a:latin typeface="Arial Narrow"/>
              <a:cs typeface="Arial Narrow"/>
            </a:endParaRPr>
          </a:p>
          <a:p>
            <a:pPr marL="756285" lvl="1" indent="-286385">
              <a:lnSpc>
                <a:spcPct val="100000"/>
              </a:lnSpc>
              <a:spcBef>
                <a:spcPts val="665"/>
              </a:spcBef>
              <a:buClr>
                <a:srgbClr val="CC9900"/>
              </a:buClr>
              <a:buChar char="–"/>
              <a:tabLst>
                <a:tab pos="756920" algn="l"/>
              </a:tabLst>
            </a:pPr>
            <a:r>
              <a:rPr sz="2800" spc="-10" dirty="0">
                <a:latin typeface="Arial Narrow"/>
                <a:cs typeface="Arial Narrow"/>
              </a:rPr>
              <a:t>Társadalombiztosítási</a:t>
            </a:r>
            <a:r>
              <a:rPr sz="2800" spc="30" dirty="0">
                <a:latin typeface="Arial Narrow"/>
                <a:cs typeface="Arial Narrow"/>
              </a:rPr>
              <a:t> </a:t>
            </a:r>
            <a:r>
              <a:rPr sz="2800" spc="-10" dirty="0">
                <a:latin typeface="Arial Narrow"/>
                <a:cs typeface="Arial Narrow"/>
              </a:rPr>
              <a:t>alapok</a:t>
            </a:r>
            <a:endParaRPr sz="2800">
              <a:latin typeface="Arial Narrow"/>
              <a:cs typeface="Arial Narrow"/>
            </a:endParaRPr>
          </a:p>
          <a:p>
            <a:pPr marL="1155700" lvl="2" indent="-228600">
              <a:lnSpc>
                <a:spcPct val="100000"/>
              </a:lnSpc>
              <a:spcBef>
                <a:spcPts val="575"/>
              </a:spcBef>
              <a:buClr>
                <a:srgbClr val="CC9900"/>
              </a:buClr>
              <a:buChar char="•"/>
              <a:tabLst>
                <a:tab pos="1155700" algn="l"/>
                <a:tab pos="1156335" algn="l"/>
              </a:tabLst>
            </a:pPr>
            <a:r>
              <a:rPr sz="2400" spc="-5" dirty="0">
                <a:latin typeface="Arial Narrow"/>
                <a:cs typeface="Arial Narrow"/>
              </a:rPr>
              <a:t>Magyarország, 2017 </a:t>
            </a:r>
            <a:r>
              <a:rPr sz="2400" dirty="0">
                <a:latin typeface="Arial Narrow"/>
                <a:cs typeface="Arial Narrow"/>
              </a:rPr>
              <a:t>– </a:t>
            </a:r>
            <a:r>
              <a:rPr sz="2400" spc="-5" dirty="0">
                <a:latin typeface="Arial Narrow"/>
                <a:cs typeface="Arial Narrow"/>
              </a:rPr>
              <a:t>kiadások: 5.178 milliárd</a:t>
            </a:r>
            <a:r>
              <a:rPr sz="2400" spc="114" dirty="0">
                <a:latin typeface="Arial Narrow"/>
                <a:cs typeface="Arial Narrow"/>
              </a:rPr>
              <a:t> </a:t>
            </a:r>
            <a:r>
              <a:rPr sz="2400" spc="-5" dirty="0">
                <a:latin typeface="Arial Narrow"/>
                <a:cs typeface="Arial Narrow"/>
              </a:rPr>
              <a:t>forint</a:t>
            </a:r>
            <a:endParaRPr sz="2400">
              <a:latin typeface="Arial Narrow"/>
              <a:cs typeface="Arial Narrow"/>
            </a:endParaRPr>
          </a:p>
          <a:p>
            <a:pPr marL="756285" lvl="1" indent="-286385">
              <a:lnSpc>
                <a:spcPct val="100000"/>
              </a:lnSpc>
              <a:spcBef>
                <a:spcPts val="665"/>
              </a:spcBef>
              <a:buClr>
                <a:srgbClr val="CC9900"/>
              </a:buClr>
              <a:buChar char="–"/>
              <a:tabLst>
                <a:tab pos="756920" algn="l"/>
              </a:tabLst>
            </a:pPr>
            <a:r>
              <a:rPr sz="2800" spc="-10" dirty="0">
                <a:latin typeface="Arial Narrow"/>
                <a:cs typeface="Arial Narrow"/>
              </a:rPr>
              <a:t>Elkülönített költségvetési</a:t>
            </a:r>
            <a:r>
              <a:rPr sz="2800" spc="55" dirty="0">
                <a:latin typeface="Arial Narrow"/>
                <a:cs typeface="Arial Narrow"/>
              </a:rPr>
              <a:t> </a:t>
            </a:r>
            <a:r>
              <a:rPr sz="2800" spc="-10" dirty="0">
                <a:latin typeface="Arial Narrow"/>
                <a:cs typeface="Arial Narrow"/>
              </a:rPr>
              <a:t>alapok</a:t>
            </a:r>
            <a:endParaRPr sz="2800">
              <a:latin typeface="Arial Narrow"/>
              <a:cs typeface="Arial Narrow"/>
            </a:endParaRPr>
          </a:p>
          <a:p>
            <a:pPr marL="1155700" lvl="2" indent="-228600">
              <a:lnSpc>
                <a:spcPct val="100000"/>
              </a:lnSpc>
              <a:spcBef>
                <a:spcPts val="580"/>
              </a:spcBef>
              <a:buClr>
                <a:srgbClr val="CC9900"/>
              </a:buClr>
              <a:buChar char="•"/>
              <a:tabLst>
                <a:tab pos="1155700" algn="l"/>
                <a:tab pos="1156335" algn="l"/>
              </a:tabLst>
            </a:pPr>
            <a:r>
              <a:rPr sz="2400" spc="-5" dirty="0">
                <a:latin typeface="Arial Narrow"/>
                <a:cs typeface="Arial Narrow"/>
              </a:rPr>
              <a:t>Magyarország, 2017 </a:t>
            </a:r>
            <a:r>
              <a:rPr sz="2400" dirty="0">
                <a:latin typeface="Arial Narrow"/>
                <a:cs typeface="Arial Narrow"/>
              </a:rPr>
              <a:t>– </a:t>
            </a:r>
            <a:r>
              <a:rPr sz="2400" spc="-5" dirty="0">
                <a:latin typeface="Arial Narrow"/>
                <a:cs typeface="Arial Narrow"/>
              </a:rPr>
              <a:t>kiadások: 612 milliárd</a:t>
            </a:r>
            <a:r>
              <a:rPr sz="2400" spc="110" dirty="0">
                <a:latin typeface="Arial Narrow"/>
                <a:cs typeface="Arial Narrow"/>
              </a:rPr>
              <a:t> </a:t>
            </a:r>
            <a:r>
              <a:rPr sz="2400" spc="-5" dirty="0">
                <a:latin typeface="Arial Narrow"/>
                <a:cs typeface="Arial Narrow"/>
              </a:rPr>
              <a:t>forint</a:t>
            </a:r>
            <a:endParaRPr sz="240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lr>
                <a:srgbClr val="CC9900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3200" dirty="0">
                <a:latin typeface="Arial Narrow"/>
                <a:cs typeface="Arial Narrow"/>
              </a:rPr>
              <a:t>Helyi </a:t>
            </a:r>
            <a:r>
              <a:rPr sz="3200" spc="-5" dirty="0">
                <a:latin typeface="Arial Narrow"/>
                <a:cs typeface="Arial Narrow"/>
              </a:rPr>
              <a:t>és </a:t>
            </a:r>
            <a:r>
              <a:rPr sz="3200" dirty="0">
                <a:latin typeface="Arial Narrow"/>
                <a:cs typeface="Arial Narrow"/>
              </a:rPr>
              <a:t>regionális</a:t>
            </a:r>
            <a:r>
              <a:rPr sz="3200" spc="-25" dirty="0">
                <a:latin typeface="Arial Narrow"/>
                <a:cs typeface="Arial Narrow"/>
              </a:rPr>
              <a:t> </a:t>
            </a:r>
            <a:r>
              <a:rPr sz="3200" spc="-5" dirty="0">
                <a:latin typeface="Arial Narrow"/>
                <a:cs typeface="Arial Narrow"/>
              </a:rPr>
              <a:t>önkormányzatok</a:t>
            </a:r>
            <a:endParaRPr sz="320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00307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en-US" sz="3200" smtClean="0"/>
              <a:t>Az államháztartás alrendszerei</a:t>
            </a:r>
            <a:endParaRPr lang="en-US" altLang="en-US" sz="3200" smtClean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516063"/>
            <a:ext cx="5905500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11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18287"/>
            <a:ext cx="48609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 </a:t>
            </a:r>
            <a:r>
              <a:rPr spc="-10" dirty="0"/>
              <a:t>költségvetés</a:t>
            </a:r>
            <a:r>
              <a:rPr spc="-15" dirty="0"/>
              <a:t> </a:t>
            </a:r>
            <a:r>
              <a:rPr spc="-5" dirty="0"/>
              <a:t>bevételei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4294967295"/>
          </p:nvPr>
        </p:nvSpPr>
        <p:spPr>
          <a:xfrm>
            <a:off x="8841231" y="6616914"/>
            <a:ext cx="213359" cy="230504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39145"/>
            <a:ext cx="3802379" cy="418528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40"/>
              </a:spcBef>
              <a:buClr>
                <a:srgbClr val="CC9900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800" spc="-10" dirty="0">
                <a:latin typeface="Arial Narrow"/>
                <a:cs typeface="Arial Narrow"/>
              </a:rPr>
              <a:t>Közjogi</a:t>
            </a:r>
            <a:r>
              <a:rPr sz="2800" spc="-25" dirty="0">
                <a:latin typeface="Arial Narrow"/>
                <a:cs typeface="Arial Narrow"/>
              </a:rPr>
              <a:t> </a:t>
            </a:r>
            <a:r>
              <a:rPr sz="2800" spc="-10" dirty="0">
                <a:latin typeface="Arial Narrow"/>
                <a:cs typeface="Arial Narrow"/>
              </a:rPr>
              <a:t>bevételek</a:t>
            </a:r>
            <a:endParaRPr sz="2800">
              <a:latin typeface="Arial Narrow"/>
              <a:cs typeface="Arial Narrow"/>
            </a:endParaRPr>
          </a:p>
          <a:p>
            <a:pPr marL="756285" lvl="1" indent="-286385">
              <a:lnSpc>
                <a:spcPct val="100000"/>
              </a:lnSpc>
              <a:spcBef>
                <a:spcPts val="290"/>
              </a:spcBef>
              <a:buClr>
                <a:srgbClr val="CC9900"/>
              </a:buClr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latin typeface="Arial Narrow"/>
                <a:cs typeface="Arial Narrow"/>
              </a:rPr>
              <a:t>Adók</a:t>
            </a:r>
            <a:endParaRPr sz="2400">
              <a:latin typeface="Arial Narrow"/>
              <a:cs typeface="Arial Narrow"/>
            </a:endParaRPr>
          </a:p>
          <a:p>
            <a:pPr marL="756285" lvl="1" indent="-286385">
              <a:lnSpc>
                <a:spcPct val="100000"/>
              </a:lnSpc>
              <a:spcBef>
                <a:spcPts val="285"/>
              </a:spcBef>
              <a:buClr>
                <a:srgbClr val="CC9900"/>
              </a:buClr>
              <a:buChar char="–"/>
              <a:tabLst>
                <a:tab pos="756285" algn="l"/>
                <a:tab pos="756920" algn="l"/>
              </a:tabLst>
            </a:pPr>
            <a:r>
              <a:rPr sz="2400" spc="-10" dirty="0">
                <a:latin typeface="Arial Narrow"/>
                <a:cs typeface="Arial Narrow"/>
              </a:rPr>
              <a:t>Járulékok</a:t>
            </a:r>
            <a:endParaRPr sz="2400">
              <a:latin typeface="Arial Narrow"/>
              <a:cs typeface="Arial Narrow"/>
            </a:endParaRPr>
          </a:p>
          <a:p>
            <a:pPr marL="756285" lvl="1" indent="-286385">
              <a:lnSpc>
                <a:spcPct val="100000"/>
              </a:lnSpc>
              <a:spcBef>
                <a:spcPts val="285"/>
              </a:spcBef>
              <a:buClr>
                <a:srgbClr val="CC9900"/>
              </a:buClr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latin typeface="Arial Narrow"/>
                <a:cs typeface="Arial Narrow"/>
              </a:rPr>
              <a:t>Illetékek</a:t>
            </a:r>
            <a:endParaRPr sz="240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spcBef>
                <a:spcPts val="330"/>
              </a:spcBef>
              <a:buClr>
                <a:srgbClr val="CC9900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800" spc="-10" dirty="0">
                <a:latin typeface="Arial Narrow"/>
                <a:cs typeface="Arial Narrow"/>
              </a:rPr>
              <a:t>Magánjogi</a:t>
            </a:r>
            <a:r>
              <a:rPr sz="2800" spc="-45" dirty="0">
                <a:latin typeface="Arial Narrow"/>
                <a:cs typeface="Arial Narrow"/>
              </a:rPr>
              <a:t> </a:t>
            </a:r>
            <a:r>
              <a:rPr sz="2800" spc="-10" dirty="0">
                <a:latin typeface="Arial Narrow"/>
                <a:cs typeface="Arial Narrow"/>
              </a:rPr>
              <a:t>bevételek</a:t>
            </a:r>
            <a:endParaRPr sz="2800">
              <a:latin typeface="Arial Narrow"/>
              <a:cs typeface="Arial Narrow"/>
            </a:endParaRPr>
          </a:p>
          <a:p>
            <a:pPr marL="756285" lvl="1" indent="-286385">
              <a:lnSpc>
                <a:spcPct val="100000"/>
              </a:lnSpc>
              <a:spcBef>
                <a:spcPts val="290"/>
              </a:spcBef>
              <a:buClr>
                <a:srgbClr val="CC9900"/>
              </a:buClr>
              <a:buChar char="–"/>
              <a:tabLst>
                <a:tab pos="756285" algn="l"/>
                <a:tab pos="756920" algn="l"/>
              </a:tabLst>
            </a:pPr>
            <a:r>
              <a:rPr sz="2400" dirty="0">
                <a:latin typeface="Arial Narrow"/>
                <a:cs typeface="Arial Narrow"/>
              </a:rPr>
              <a:t>Díjak</a:t>
            </a:r>
            <a:endParaRPr sz="2400">
              <a:latin typeface="Arial Narrow"/>
              <a:cs typeface="Arial Narrow"/>
            </a:endParaRPr>
          </a:p>
          <a:p>
            <a:pPr marL="756285" lvl="1" indent="-286385">
              <a:lnSpc>
                <a:spcPct val="100000"/>
              </a:lnSpc>
              <a:spcBef>
                <a:spcPts val="285"/>
              </a:spcBef>
              <a:buClr>
                <a:srgbClr val="CC9900"/>
              </a:buClr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latin typeface="Arial Narrow"/>
                <a:cs typeface="Arial Narrow"/>
              </a:rPr>
              <a:t>Hozamok</a:t>
            </a:r>
            <a:endParaRPr sz="2400">
              <a:latin typeface="Arial Narrow"/>
              <a:cs typeface="Arial Narrow"/>
            </a:endParaRPr>
          </a:p>
          <a:p>
            <a:pPr marL="756285" lvl="1" indent="-286385">
              <a:lnSpc>
                <a:spcPct val="100000"/>
              </a:lnSpc>
              <a:spcBef>
                <a:spcPts val="285"/>
              </a:spcBef>
              <a:buClr>
                <a:srgbClr val="CC9900"/>
              </a:buClr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latin typeface="Arial Narrow"/>
                <a:cs typeface="Arial Narrow"/>
              </a:rPr>
              <a:t>Kamatok</a:t>
            </a:r>
            <a:endParaRPr sz="2400">
              <a:latin typeface="Arial Narrow"/>
              <a:cs typeface="Arial Narrow"/>
            </a:endParaRPr>
          </a:p>
          <a:p>
            <a:pPr marL="756285" lvl="1" indent="-286385">
              <a:lnSpc>
                <a:spcPct val="100000"/>
              </a:lnSpc>
              <a:spcBef>
                <a:spcPts val="284"/>
              </a:spcBef>
              <a:buClr>
                <a:srgbClr val="CC9900"/>
              </a:buClr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latin typeface="Arial Narrow"/>
                <a:cs typeface="Arial Narrow"/>
              </a:rPr>
              <a:t>Állami </a:t>
            </a:r>
            <a:r>
              <a:rPr sz="2400" spc="-10" dirty="0">
                <a:latin typeface="Arial Narrow"/>
                <a:cs typeface="Arial Narrow"/>
              </a:rPr>
              <a:t>vállalatok</a:t>
            </a:r>
            <a:r>
              <a:rPr sz="2400" spc="15" dirty="0">
                <a:latin typeface="Arial Narrow"/>
                <a:cs typeface="Arial Narrow"/>
              </a:rPr>
              <a:t> </a:t>
            </a:r>
            <a:r>
              <a:rPr sz="2400" spc="-5" dirty="0">
                <a:latin typeface="Arial Narrow"/>
                <a:cs typeface="Arial Narrow"/>
              </a:rPr>
              <a:t>nyeresége</a:t>
            </a:r>
            <a:endParaRPr sz="2400">
              <a:latin typeface="Arial Narrow"/>
              <a:cs typeface="Arial Narrow"/>
            </a:endParaRPr>
          </a:p>
          <a:p>
            <a:pPr marL="756285" lvl="1" indent="-286385">
              <a:lnSpc>
                <a:spcPct val="100000"/>
              </a:lnSpc>
              <a:spcBef>
                <a:spcPts val="285"/>
              </a:spcBef>
              <a:buClr>
                <a:srgbClr val="CC9900"/>
              </a:buClr>
              <a:buChar char="–"/>
              <a:tabLst>
                <a:tab pos="756285" algn="l"/>
                <a:tab pos="756920" algn="l"/>
              </a:tabLst>
            </a:pPr>
            <a:r>
              <a:rPr sz="2400" dirty="0">
                <a:latin typeface="Arial Narrow"/>
                <a:cs typeface="Arial Narrow"/>
              </a:rPr>
              <a:t>Stb.</a:t>
            </a:r>
            <a:endParaRPr sz="240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3399424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18287"/>
            <a:ext cx="47224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 </a:t>
            </a:r>
            <a:r>
              <a:rPr spc="-10" dirty="0"/>
              <a:t>költségvetés</a:t>
            </a:r>
            <a:r>
              <a:rPr spc="-20" dirty="0"/>
              <a:t> </a:t>
            </a:r>
            <a:r>
              <a:rPr spc="-10" dirty="0"/>
              <a:t>kiadásai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4294967295"/>
          </p:nvPr>
        </p:nvSpPr>
        <p:spPr>
          <a:xfrm>
            <a:off x="8841231" y="6616914"/>
            <a:ext cx="213359" cy="230504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40302"/>
            <a:ext cx="7858759" cy="456247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CC9900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800" spc="-10" dirty="0">
                <a:latin typeface="Arial Narrow"/>
                <a:cs typeface="Arial Narrow"/>
              </a:rPr>
              <a:t>Adminisztratív</a:t>
            </a:r>
            <a:r>
              <a:rPr sz="2800" spc="5" dirty="0">
                <a:latin typeface="Arial Narrow"/>
                <a:cs typeface="Arial Narrow"/>
              </a:rPr>
              <a:t> </a:t>
            </a:r>
            <a:r>
              <a:rPr sz="2800" spc="-5" dirty="0">
                <a:latin typeface="Arial Narrow"/>
                <a:cs typeface="Arial Narrow"/>
              </a:rPr>
              <a:t>csoportosítás</a:t>
            </a:r>
            <a:endParaRPr sz="2800">
              <a:latin typeface="Arial Narrow"/>
              <a:cs typeface="Arial Narrow"/>
            </a:endParaRP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Clr>
                <a:srgbClr val="CC9900"/>
              </a:buClr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latin typeface="Arial Narrow"/>
                <a:cs typeface="Arial Narrow"/>
              </a:rPr>
              <a:t>Felelősségi </a:t>
            </a:r>
            <a:r>
              <a:rPr sz="2400" dirty="0">
                <a:latin typeface="Arial Narrow"/>
                <a:cs typeface="Arial Narrow"/>
              </a:rPr>
              <a:t>rendszer, </a:t>
            </a:r>
            <a:r>
              <a:rPr sz="2400" spc="-5" dirty="0">
                <a:latin typeface="Arial Narrow"/>
                <a:cs typeface="Arial Narrow"/>
              </a:rPr>
              <a:t>intézményi felépítés szerinti</a:t>
            </a:r>
            <a:r>
              <a:rPr sz="2400" spc="100" dirty="0">
                <a:latin typeface="Arial Narrow"/>
                <a:cs typeface="Arial Narrow"/>
              </a:rPr>
              <a:t> </a:t>
            </a:r>
            <a:r>
              <a:rPr sz="2400" spc="-5" dirty="0">
                <a:latin typeface="Arial Narrow"/>
                <a:cs typeface="Arial Narrow"/>
              </a:rPr>
              <a:t>csoportosítás</a:t>
            </a:r>
            <a:endParaRPr sz="2400">
              <a:latin typeface="Arial Narrow"/>
              <a:cs typeface="Arial Narrow"/>
            </a:endParaRPr>
          </a:p>
          <a:p>
            <a:pPr marL="756285" lvl="1" indent="-286385">
              <a:lnSpc>
                <a:spcPct val="100000"/>
              </a:lnSpc>
              <a:spcBef>
                <a:spcPts val="570"/>
              </a:spcBef>
              <a:buClr>
                <a:srgbClr val="CC9900"/>
              </a:buClr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latin typeface="Arial Narrow"/>
                <a:cs typeface="Arial Narrow"/>
              </a:rPr>
              <a:t>Fejezetek, címek,</a:t>
            </a:r>
            <a:r>
              <a:rPr sz="2400" spc="-25" dirty="0">
                <a:latin typeface="Arial Narrow"/>
                <a:cs typeface="Arial Narrow"/>
              </a:rPr>
              <a:t> </a:t>
            </a:r>
            <a:r>
              <a:rPr sz="2400" spc="-5" dirty="0">
                <a:latin typeface="Arial Narrow"/>
                <a:cs typeface="Arial Narrow"/>
              </a:rPr>
              <a:t>alcímek</a:t>
            </a:r>
            <a:endParaRPr sz="240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spcBef>
                <a:spcPts val="665"/>
              </a:spcBef>
              <a:buClr>
                <a:srgbClr val="CC9900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800" spc="-10" dirty="0">
                <a:latin typeface="Arial Narrow"/>
                <a:cs typeface="Arial Narrow"/>
              </a:rPr>
              <a:t>Funkcionális</a:t>
            </a:r>
            <a:r>
              <a:rPr sz="2800" spc="5" dirty="0">
                <a:latin typeface="Arial Narrow"/>
                <a:cs typeface="Arial Narrow"/>
              </a:rPr>
              <a:t> </a:t>
            </a:r>
            <a:r>
              <a:rPr sz="2800" spc="-5" dirty="0">
                <a:latin typeface="Arial Narrow"/>
                <a:cs typeface="Arial Narrow"/>
              </a:rPr>
              <a:t>csoportosítás</a:t>
            </a:r>
            <a:endParaRPr sz="2800">
              <a:latin typeface="Arial Narrow"/>
              <a:cs typeface="Arial Narrow"/>
            </a:endParaRP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Clr>
                <a:srgbClr val="CC9900"/>
              </a:buClr>
              <a:buChar char="–"/>
              <a:tabLst>
                <a:tab pos="756285" algn="l"/>
                <a:tab pos="756920" algn="l"/>
              </a:tabLst>
            </a:pPr>
            <a:r>
              <a:rPr sz="2400" dirty="0">
                <a:latin typeface="Arial Narrow"/>
                <a:cs typeface="Arial Narrow"/>
              </a:rPr>
              <a:t>Azt </a:t>
            </a:r>
            <a:r>
              <a:rPr sz="2400" spc="-5" dirty="0">
                <a:latin typeface="Arial Narrow"/>
                <a:cs typeface="Arial Narrow"/>
              </a:rPr>
              <a:t>mutatja, mely területekre fordítják </a:t>
            </a:r>
            <a:r>
              <a:rPr sz="2400" dirty="0">
                <a:latin typeface="Arial Narrow"/>
                <a:cs typeface="Arial Narrow"/>
              </a:rPr>
              <a:t>a</a:t>
            </a:r>
            <a:r>
              <a:rPr sz="2400" spc="65" dirty="0">
                <a:latin typeface="Arial Narrow"/>
                <a:cs typeface="Arial Narrow"/>
              </a:rPr>
              <a:t> </a:t>
            </a:r>
            <a:r>
              <a:rPr sz="2400" spc="-10" dirty="0">
                <a:latin typeface="Arial Narrow"/>
                <a:cs typeface="Arial Narrow"/>
              </a:rPr>
              <a:t>kiadásokat</a:t>
            </a:r>
            <a:endParaRPr sz="2400">
              <a:latin typeface="Arial Narrow"/>
              <a:cs typeface="Arial Narrow"/>
            </a:endParaRPr>
          </a:p>
          <a:p>
            <a:pPr marL="756285" lvl="1" indent="-286385">
              <a:lnSpc>
                <a:spcPct val="100000"/>
              </a:lnSpc>
              <a:spcBef>
                <a:spcPts val="570"/>
              </a:spcBef>
              <a:buClr>
                <a:srgbClr val="CC9900"/>
              </a:buClr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latin typeface="Arial Narrow"/>
                <a:cs typeface="Arial Narrow"/>
              </a:rPr>
              <a:t>Állam működéséhez </a:t>
            </a:r>
            <a:r>
              <a:rPr sz="2400" spc="-10" dirty="0">
                <a:latin typeface="Arial Narrow"/>
                <a:cs typeface="Arial Narrow"/>
              </a:rPr>
              <a:t>kapcsolódó </a:t>
            </a:r>
            <a:r>
              <a:rPr sz="2400" spc="-5" dirty="0">
                <a:latin typeface="Arial Narrow"/>
                <a:cs typeface="Arial Narrow"/>
              </a:rPr>
              <a:t>kiadások, gazdasági</a:t>
            </a:r>
            <a:r>
              <a:rPr sz="2400" spc="225" dirty="0">
                <a:latin typeface="Arial Narrow"/>
                <a:cs typeface="Arial Narrow"/>
              </a:rPr>
              <a:t> </a:t>
            </a:r>
            <a:r>
              <a:rPr sz="2400" spc="-10" dirty="0">
                <a:latin typeface="Arial Narrow"/>
                <a:cs typeface="Arial Narrow"/>
              </a:rPr>
              <a:t>kiadások,</a:t>
            </a:r>
            <a:endParaRPr sz="2400">
              <a:latin typeface="Arial Narrow"/>
              <a:cs typeface="Arial Narrow"/>
            </a:endParaRPr>
          </a:p>
          <a:p>
            <a:pPr marL="756285">
              <a:lnSpc>
                <a:spcPct val="100000"/>
              </a:lnSpc>
            </a:pPr>
            <a:r>
              <a:rPr sz="2400" spc="-10" dirty="0">
                <a:latin typeface="Arial Narrow"/>
                <a:cs typeface="Arial Narrow"/>
              </a:rPr>
              <a:t>jóléti</a:t>
            </a:r>
            <a:r>
              <a:rPr sz="2400" spc="-15" dirty="0">
                <a:latin typeface="Arial Narrow"/>
                <a:cs typeface="Arial Narrow"/>
              </a:rPr>
              <a:t> </a:t>
            </a:r>
            <a:r>
              <a:rPr sz="2400" spc="-10" dirty="0">
                <a:latin typeface="Arial Narrow"/>
                <a:cs typeface="Arial Narrow"/>
              </a:rPr>
              <a:t>kiadások</a:t>
            </a:r>
            <a:endParaRPr sz="240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CC9900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800" spc="-10" dirty="0">
                <a:latin typeface="Arial Narrow"/>
                <a:cs typeface="Arial Narrow"/>
              </a:rPr>
              <a:t>Közgazdasági</a:t>
            </a:r>
            <a:r>
              <a:rPr sz="2800" spc="-15" dirty="0">
                <a:latin typeface="Arial Narrow"/>
                <a:cs typeface="Arial Narrow"/>
              </a:rPr>
              <a:t> </a:t>
            </a:r>
            <a:r>
              <a:rPr sz="2800" spc="-5" dirty="0">
                <a:latin typeface="Arial Narrow"/>
                <a:cs typeface="Arial Narrow"/>
              </a:rPr>
              <a:t>csoportosítás</a:t>
            </a:r>
            <a:endParaRPr sz="2800">
              <a:latin typeface="Arial Narrow"/>
              <a:cs typeface="Arial Narrow"/>
            </a:endParaRP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Clr>
                <a:srgbClr val="CC9900"/>
              </a:buClr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latin typeface="Arial Narrow"/>
                <a:cs typeface="Arial Narrow"/>
              </a:rPr>
              <a:t>Számviteli szempontú</a:t>
            </a:r>
            <a:r>
              <a:rPr sz="2400" spc="60" dirty="0">
                <a:latin typeface="Arial Narrow"/>
                <a:cs typeface="Arial Narrow"/>
              </a:rPr>
              <a:t> </a:t>
            </a:r>
            <a:r>
              <a:rPr sz="2400" spc="-10" dirty="0">
                <a:latin typeface="Arial Narrow"/>
                <a:cs typeface="Arial Narrow"/>
              </a:rPr>
              <a:t>osztályozás</a:t>
            </a:r>
            <a:endParaRPr sz="2400">
              <a:latin typeface="Arial Narrow"/>
              <a:cs typeface="Arial Narrow"/>
            </a:endParaRP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Clr>
                <a:srgbClr val="CC9900"/>
              </a:buClr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latin typeface="Arial Narrow"/>
                <a:cs typeface="Arial Narrow"/>
              </a:rPr>
              <a:t>Dologi kiadások, személyi kiadások, </a:t>
            </a:r>
            <a:r>
              <a:rPr sz="2400" spc="-10" dirty="0">
                <a:latin typeface="Arial Narrow"/>
                <a:cs typeface="Arial Narrow"/>
              </a:rPr>
              <a:t>szociális </a:t>
            </a:r>
            <a:r>
              <a:rPr sz="2400" spc="-5" dirty="0">
                <a:latin typeface="Arial Narrow"/>
                <a:cs typeface="Arial Narrow"/>
              </a:rPr>
              <a:t>transzferek</a:t>
            </a:r>
            <a:r>
              <a:rPr sz="2400" spc="175" dirty="0">
                <a:latin typeface="Arial Narrow"/>
                <a:cs typeface="Arial Narrow"/>
              </a:rPr>
              <a:t> </a:t>
            </a:r>
            <a:r>
              <a:rPr sz="2400" spc="-5" dirty="0">
                <a:latin typeface="Arial Narrow"/>
                <a:cs typeface="Arial Narrow"/>
              </a:rPr>
              <a:t>stb.</a:t>
            </a:r>
            <a:endParaRPr sz="240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398154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-103679"/>
            <a:ext cx="8229600" cy="1143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 </a:t>
            </a:r>
            <a:r>
              <a:rPr spc="-10" dirty="0"/>
              <a:t>kiadások </a:t>
            </a:r>
            <a:r>
              <a:rPr spc="-5" dirty="0"/>
              <a:t>funkcionális</a:t>
            </a:r>
            <a:r>
              <a:rPr spc="50" dirty="0"/>
              <a:t> </a:t>
            </a:r>
            <a:r>
              <a:rPr spc="-10" dirty="0"/>
              <a:t>csoportosítása,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5"/>
              </a:lnSpc>
            </a:pPr>
            <a:r>
              <a:rPr spc="-5" dirty="0"/>
              <a:t>Gazdaságpolitika</a:t>
            </a:r>
            <a:r>
              <a:rPr spc="-100" dirty="0"/>
              <a:t> </a:t>
            </a:r>
            <a:r>
              <a:rPr spc="-20" dirty="0"/>
              <a:t>Tanszék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823086"/>
            <a:ext cx="9525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latin typeface="Arial Narrow"/>
                <a:cs typeface="Arial Narrow"/>
              </a:rPr>
              <a:t>2014</a:t>
            </a:r>
            <a:endParaRPr sz="4000">
              <a:latin typeface="Arial Narrow"/>
              <a:cs typeface="Arial Narr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38009" y="1152271"/>
            <a:ext cx="10737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dirty="0">
                <a:latin typeface="Arial Narrow"/>
                <a:cs typeface="Arial Narrow"/>
              </a:rPr>
              <a:t>Forrás:</a:t>
            </a:r>
            <a:r>
              <a:rPr sz="1400" i="1" spc="-60" dirty="0">
                <a:latin typeface="Arial Narrow"/>
                <a:cs typeface="Arial Narrow"/>
              </a:rPr>
              <a:t> </a:t>
            </a:r>
            <a:r>
              <a:rPr sz="1400" i="1" spc="-5" dirty="0">
                <a:latin typeface="Arial Narrow"/>
                <a:cs typeface="Arial Narrow"/>
              </a:rPr>
              <a:t>Eurostat</a:t>
            </a:r>
            <a:endParaRPr sz="1400">
              <a:latin typeface="Arial Narrow"/>
              <a:cs typeface="Arial Narrow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42912" y="1585912"/>
          <a:ext cx="8219313" cy="4254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6375"/>
                <a:gridCol w="2664587"/>
                <a:gridCol w="2808351"/>
              </a:tblGrid>
              <a:tr h="304800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500" b="1" spc="-5" dirty="0">
                          <a:latin typeface="Arial Narrow"/>
                          <a:cs typeface="Arial Narrow"/>
                        </a:rPr>
                        <a:t>GDP</a:t>
                      </a:r>
                      <a:r>
                        <a:rPr sz="1500" b="1" spc="-114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500" b="1" dirty="0">
                          <a:latin typeface="Arial Narrow"/>
                          <a:cs typeface="Arial Narrow"/>
                        </a:rPr>
                        <a:t>%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04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500" b="1" spc="-5" dirty="0">
                          <a:latin typeface="Arial Narrow"/>
                          <a:cs typeface="Arial Narrow"/>
                        </a:rPr>
                        <a:t>Magyarország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500" b="1" spc="-5" dirty="0">
                          <a:latin typeface="Arial Narrow"/>
                          <a:cs typeface="Arial Narrow"/>
                        </a:rPr>
                        <a:t>EU-28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500" b="1" spc="-5" dirty="0">
                          <a:latin typeface="Arial Narrow"/>
                          <a:cs typeface="Arial Narrow"/>
                        </a:rPr>
                        <a:t>F01-03 </a:t>
                      </a:r>
                      <a:r>
                        <a:rPr sz="1500" b="1" dirty="0">
                          <a:latin typeface="Arial Narrow"/>
                          <a:cs typeface="Arial Narrow"/>
                        </a:rPr>
                        <a:t>– </a:t>
                      </a:r>
                      <a:r>
                        <a:rPr sz="1500" b="1" spc="-5" dirty="0">
                          <a:latin typeface="Arial Narrow"/>
                          <a:cs typeface="Arial Narrow"/>
                        </a:rPr>
                        <a:t>Állam</a:t>
                      </a:r>
                      <a:r>
                        <a:rPr sz="1500" b="1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500" b="1" spc="-5" dirty="0">
                          <a:latin typeface="Arial Narrow"/>
                          <a:cs typeface="Arial Narrow"/>
                        </a:rPr>
                        <a:t>működése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  <a:tabLst>
                          <a:tab pos="431800" algn="l"/>
                        </a:tabLst>
                      </a:pPr>
                      <a:r>
                        <a:rPr sz="1500" b="1" spc="-5" dirty="0">
                          <a:latin typeface="Arial Narrow"/>
                          <a:cs typeface="Arial Narrow"/>
                        </a:rPr>
                        <a:t>12,2	</a:t>
                      </a:r>
                      <a:r>
                        <a:rPr sz="1500" b="1" dirty="0">
                          <a:latin typeface="Arial Narrow"/>
                          <a:cs typeface="Arial Narrow"/>
                        </a:rPr>
                        <a:t>(2015:</a:t>
                      </a:r>
                      <a:r>
                        <a:rPr sz="1500" b="1" spc="-8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500" b="1" spc="-20" dirty="0">
                          <a:latin typeface="Arial Narrow"/>
                          <a:cs typeface="Arial Narrow"/>
                        </a:rPr>
                        <a:t>11,5)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500" b="1" spc="-5" dirty="0">
                          <a:latin typeface="Arial Narrow"/>
                          <a:cs typeface="Arial Narrow"/>
                        </a:rPr>
                        <a:t>9,8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500" spc="-5" dirty="0">
                          <a:latin typeface="Arial Narrow"/>
                          <a:cs typeface="Arial Narrow"/>
                        </a:rPr>
                        <a:t>F01 </a:t>
                      </a:r>
                      <a:r>
                        <a:rPr sz="1500" dirty="0">
                          <a:latin typeface="Arial Narrow"/>
                          <a:cs typeface="Arial Narrow"/>
                        </a:rPr>
                        <a:t>– </a:t>
                      </a:r>
                      <a:r>
                        <a:rPr sz="1500" spc="-5" dirty="0">
                          <a:latin typeface="Arial Narrow"/>
                          <a:cs typeface="Arial Narrow"/>
                        </a:rPr>
                        <a:t>Ált.</a:t>
                      </a:r>
                      <a:r>
                        <a:rPr sz="1500" spc="-9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500" spc="-5" dirty="0">
                          <a:latin typeface="Arial Narrow"/>
                          <a:cs typeface="Arial Narrow"/>
                        </a:rPr>
                        <a:t>közszolgáltatások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0"/>
                        </a:spcBef>
                        <a:tabLst>
                          <a:tab pos="346075" algn="l"/>
                        </a:tabLst>
                      </a:pPr>
                      <a:r>
                        <a:rPr sz="1500" spc="-5" dirty="0">
                          <a:latin typeface="Arial Narrow"/>
                          <a:cs typeface="Arial Narrow"/>
                        </a:rPr>
                        <a:t>9,7	</a:t>
                      </a:r>
                      <a:r>
                        <a:rPr sz="1500" dirty="0">
                          <a:latin typeface="Arial Narrow"/>
                          <a:cs typeface="Arial Narrow"/>
                        </a:rPr>
                        <a:t>(2015:</a:t>
                      </a:r>
                      <a:r>
                        <a:rPr sz="1500" spc="-9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500" spc="-5" dirty="0">
                          <a:latin typeface="Arial Narrow"/>
                          <a:cs typeface="Arial Narrow"/>
                        </a:rPr>
                        <a:t>8,9)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500" spc="-5" dirty="0">
                          <a:latin typeface="Arial Narrow"/>
                          <a:cs typeface="Arial Narrow"/>
                        </a:rPr>
                        <a:t>6,7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500" dirty="0">
                          <a:latin typeface="Arial Narrow"/>
                          <a:cs typeface="Arial Narrow"/>
                        </a:rPr>
                        <a:t>F02 –</a:t>
                      </a:r>
                      <a:r>
                        <a:rPr sz="1500" spc="-9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500" spc="-5" dirty="0">
                          <a:latin typeface="Arial Narrow"/>
                          <a:cs typeface="Arial Narrow"/>
                        </a:rPr>
                        <a:t>Honvédelem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5"/>
                        </a:spcBef>
                        <a:tabLst>
                          <a:tab pos="346710" algn="l"/>
                        </a:tabLst>
                      </a:pPr>
                      <a:r>
                        <a:rPr sz="1500" spc="-5" dirty="0">
                          <a:latin typeface="Arial Narrow"/>
                          <a:cs typeface="Arial Narrow"/>
                        </a:rPr>
                        <a:t>0,6	(2015:</a:t>
                      </a:r>
                      <a:r>
                        <a:rPr sz="1500" spc="-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500" spc="-5" dirty="0">
                          <a:latin typeface="Arial Narrow"/>
                          <a:cs typeface="Arial Narrow"/>
                        </a:rPr>
                        <a:t>0,5)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500" spc="-5" dirty="0">
                          <a:latin typeface="Arial Narrow"/>
                          <a:cs typeface="Arial Narrow"/>
                        </a:rPr>
                        <a:t>1,3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500" spc="-5" dirty="0">
                          <a:latin typeface="Arial Narrow"/>
                          <a:cs typeface="Arial Narrow"/>
                        </a:rPr>
                        <a:t>F03 </a:t>
                      </a:r>
                      <a:r>
                        <a:rPr sz="1500" dirty="0">
                          <a:latin typeface="Arial Narrow"/>
                          <a:cs typeface="Arial Narrow"/>
                        </a:rPr>
                        <a:t>–</a:t>
                      </a:r>
                      <a:r>
                        <a:rPr sz="1500" spc="-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500" dirty="0">
                          <a:latin typeface="Arial Narrow"/>
                          <a:cs typeface="Arial Narrow"/>
                        </a:rPr>
                        <a:t>Rendvédelem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5"/>
                        </a:spcBef>
                        <a:tabLst>
                          <a:tab pos="346075" algn="l"/>
                        </a:tabLst>
                      </a:pPr>
                      <a:r>
                        <a:rPr sz="1500" spc="-5" dirty="0">
                          <a:latin typeface="Arial Narrow"/>
                          <a:cs typeface="Arial Narrow"/>
                        </a:rPr>
                        <a:t>1,9	</a:t>
                      </a:r>
                      <a:r>
                        <a:rPr sz="1500" dirty="0">
                          <a:latin typeface="Arial Narrow"/>
                          <a:cs typeface="Arial Narrow"/>
                        </a:rPr>
                        <a:t>(2015:</a:t>
                      </a:r>
                      <a:r>
                        <a:rPr sz="1500" spc="-9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500" spc="-5" dirty="0">
                          <a:latin typeface="Arial Narrow"/>
                          <a:cs typeface="Arial Narrow"/>
                        </a:rPr>
                        <a:t>2,1)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500" spc="-5" dirty="0">
                          <a:latin typeface="Arial Narrow"/>
                          <a:cs typeface="Arial Narrow"/>
                        </a:rPr>
                        <a:t>1,8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500" b="1" spc="-5" dirty="0">
                          <a:latin typeface="Arial Narrow"/>
                          <a:cs typeface="Arial Narrow"/>
                        </a:rPr>
                        <a:t>F04 </a:t>
                      </a:r>
                      <a:r>
                        <a:rPr sz="1500" b="1" dirty="0">
                          <a:latin typeface="Arial Narrow"/>
                          <a:cs typeface="Arial Narrow"/>
                        </a:rPr>
                        <a:t>– </a:t>
                      </a:r>
                      <a:r>
                        <a:rPr sz="1500" b="1" spc="-5" dirty="0">
                          <a:latin typeface="Arial Narrow"/>
                          <a:cs typeface="Arial Narrow"/>
                        </a:rPr>
                        <a:t>Gazdasági</a:t>
                      </a:r>
                      <a:r>
                        <a:rPr sz="1500" b="1" spc="-6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500" b="1" spc="-5" dirty="0">
                          <a:latin typeface="Arial Narrow"/>
                          <a:cs typeface="Arial Narrow"/>
                        </a:rPr>
                        <a:t>kiadások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  <a:tabLst>
                          <a:tab pos="345440" algn="l"/>
                        </a:tabLst>
                      </a:pPr>
                      <a:r>
                        <a:rPr sz="1500" b="1" spc="-5" dirty="0">
                          <a:latin typeface="Arial Narrow"/>
                          <a:cs typeface="Arial Narrow"/>
                        </a:rPr>
                        <a:t>7,3	</a:t>
                      </a:r>
                      <a:r>
                        <a:rPr sz="1500" b="1" dirty="0">
                          <a:latin typeface="Arial Narrow"/>
                          <a:cs typeface="Arial Narrow"/>
                        </a:rPr>
                        <a:t>(2015:</a:t>
                      </a:r>
                      <a:r>
                        <a:rPr sz="1500" b="1" spc="-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500" b="1" spc="-5" dirty="0">
                          <a:latin typeface="Arial Narrow"/>
                          <a:cs typeface="Arial Narrow"/>
                        </a:rPr>
                        <a:t>8,6)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500" b="1" spc="-5" dirty="0">
                          <a:latin typeface="Arial Narrow"/>
                          <a:cs typeface="Arial Narrow"/>
                        </a:rPr>
                        <a:t>4,3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b="1" spc="-5" dirty="0">
                          <a:latin typeface="Arial Narrow"/>
                          <a:cs typeface="Arial Narrow"/>
                        </a:rPr>
                        <a:t>F05-10 </a:t>
                      </a:r>
                      <a:r>
                        <a:rPr sz="1500" b="1" dirty="0">
                          <a:latin typeface="Arial Narrow"/>
                          <a:cs typeface="Arial Narrow"/>
                        </a:rPr>
                        <a:t>– </a:t>
                      </a:r>
                      <a:r>
                        <a:rPr sz="1500" b="1" spc="-5" dirty="0">
                          <a:latin typeface="Arial Narrow"/>
                          <a:cs typeface="Arial Narrow"/>
                        </a:rPr>
                        <a:t>Jóléti</a:t>
                      </a:r>
                      <a:r>
                        <a:rPr sz="1500" b="1" spc="-6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500" b="1" spc="-5" dirty="0">
                          <a:latin typeface="Arial Narrow"/>
                          <a:cs typeface="Arial Narrow"/>
                        </a:rPr>
                        <a:t>kiadások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432434" algn="l"/>
                        </a:tabLst>
                      </a:pPr>
                      <a:r>
                        <a:rPr sz="1500" b="1" spc="-5" dirty="0">
                          <a:latin typeface="Arial Narrow"/>
                          <a:cs typeface="Arial Narrow"/>
                        </a:rPr>
                        <a:t>29,5	(2015:</a:t>
                      </a:r>
                      <a:r>
                        <a:rPr sz="1500" b="1" spc="-6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500" b="1" spc="-5" dirty="0">
                          <a:latin typeface="Arial Narrow"/>
                          <a:cs typeface="Arial Narrow"/>
                        </a:rPr>
                        <a:t>29,9)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b="1" spc="-5" dirty="0">
                          <a:latin typeface="Arial Narrow"/>
                          <a:cs typeface="Arial Narrow"/>
                        </a:rPr>
                        <a:t>34,0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500" spc="-5" dirty="0">
                          <a:latin typeface="Arial Narrow"/>
                          <a:cs typeface="Arial Narrow"/>
                        </a:rPr>
                        <a:t>F05 </a:t>
                      </a:r>
                      <a:r>
                        <a:rPr sz="1500" dirty="0">
                          <a:latin typeface="Arial Narrow"/>
                          <a:cs typeface="Arial Narrow"/>
                        </a:rPr>
                        <a:t>–</a:t>
                      </a:r>
                      <a:r>
                        <a:rPr sz="1500" spc="-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500" spc="-5" dirty="0">
                          <a:latin typeface="Arial Narrow"/>
                          <a:cs typeface="Arial Narrow"/>
                        </a:rPr>
                        <a:t>Környezetvédelem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0"/>
                        </a:spcBef>
                        <a:tabLst>
                          <a:tab pos="346710" algn="l"/>
                        </a:tabLst>
                      </a:pPr>
                      <a:r>
                        <a:rPr sz="1500" spc="-5" dirty="0">
                          <a:latin typeface="Arial Narrow"/>
                          <a:cs typeface="Arial Narrow"/>
                        </a:rPr>
                        <a:t>1,2	</a:t>
                      </a:r>
                      <a:r>
                        <a:rPr sz="1500" dirty="0">
                          <a:latin typeface="Arial Narrow"/>
                          <a:cs typeface="Arial Narrow"/>
                        </a:rPr>
                        <a:t>(2015:</a:t>
                      </a:r>
                      <a:r>
                        <a:rPr sz="1500" spc="-9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500" spc="-5" dirty="0">
                          <a:latin typeface="Arial Narrow"/>
                          <a:cs typeface="Arial Narrow"/>
                        </a:rPr>
                        <a:t>1,2)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500" spc="-5" dirty="0">
                          <a:latin typeface="Arial Narrow"/>
                          <a:cs typeface="Arial Narrow"/>
                        </a:rPr>
                        <a:t>0,8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spc="-5" dirty="0">
                          <a:latin typeface="Arial Narrow"/>
                          <a:cs typeface="Arial Narrow"/>
                        </a:rPr>
                        <a:t>F06 </a:t>
                      </a:r>
                      <a:r>
                        <a:rPr sz="1500" dirty="0">
                          <a:latin typeface="Arial Narrow"/>
                          <a:cs typeface="Arial Narrow"/>
                        </a:rPr>
                        <a:t>–</a:t>
                      </a:r>
                      <a:r>
                        <a:rPr sz="1500" spc="-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500" spc="-5" dirty="0">
                          <a:latin typeface="Arial Narrow"/>
                          <a:cs typeface="Arial Narrow"/>
                        </a:rPr>
                        <a:t>Lakhatás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346075" algn="l"/>
                        </a:tabLst>
                      </a:pPr>
                      <a:r>
                        <a:rPr sz="1500" spc="-5" dirty="0">
                          <a:latin typeface="Arial Narrow"/>
                          <a:cs typeface="Arial Narrow"/>
                        </a:rPr>
                        <a:t>0,9	</a:t>
                      </a:r>
                      <a:r>
                        <a:rPr sz="1500" dirty="0">
                          <a:latin typeface="Arial Narrow"/>
                          <a:cs typeface="Arial Narrow"/>
                        </a:rPr>
                        <a:t>(2015:</a:t>
                      </a:r>
                      <a:r>
                        <a:rPr sz="1500" spc="-9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500" spc="-5" dirty="0">
                          <a:latin typeface="Arial Narrow"/>
                          <a:cs typeface="Arial Narrow"/>
                        </a:rPr>
                        <a:t>1,1)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spc="-5" dirty="0">
                          <a:latin typeface="Arial Narrow"/>
                          <a:cs typeface="Arial Narrow"/>
                        </a:rPr>
                        <a:t>0,6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500" spc="-5" dirty="0">
                          <a:latin typeface="Arial Narrow"/>
                          <a:cs typeface="Arial Narrow"/>
                        </a:rPr>
                        <a:t>F07 </a:t>
                      </a:r>
                      <a:r>
                        <a:rPr sz="1500" dirty="0">
                          <a:latin typeface="Arial Narrow"/>
                          <a:cs typeface="Arial Narrow"/>
                        </a:rPr>
                        <a:t>–</a:t>
                      </a:r>
                      <a:r>
                        <a:rPr sz="15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500" spc="-10" dirty="0">
                          <a:latin typeface="Arial Narrow"/>
                          <a:cs typeface="Arial Narrow"/>
                        </a:rPr>
                        <a:t>Egészségügy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0"/>
                        </a:spcBef>
                        <a:tabLst>
                          <a:tab pos="346710" algn="l"/>
                        </a:tabLst>
                      </a:pPr>
                      <a:r>
                        <a:rPr sz="1500" spc="-5" dirty="0">
                          <a:latin typeface="Arial Narrow"/>
                          <a:cs typeface="Arial Narrow"/>
                        </a:rPr>
                        <a:t>4,9	</a:t>
                      </a:r>
                      <a:r>
                        <a:rPr sz="1500" dirty="0">
                          <a:latin typeface="Arial Narrow"/>
                          <a:cs typeface="Arial Narrow"/>
                        </a:rPr>
                        <a:t>(2015:</a:t>
                      </a:r>
                      <a:r>
                        <a:rPr sz="1500" spc="-9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500" spc="-5" dirty="0">
                          <a:latin typeface="Arial Narrow"/>
                          <a:cs typeface="Arial Narrow"/>
                        </a:rPr>
                        <a:t>5,3)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500" spc="-5" dirty="0">
                          <a:latin typeface="Arial Narrow"/>
                          <a:cs typeface="Arial Narrow"/>
                        </a:rPr>
                        <a:t>7,2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spc="-5" dirty="0">
                          <a:latin typeface="Arial Narrow"/>
                          <a:cs typeface="Arial Narrow"/>
                        </a:rPr>
                        <a:t>F08 </a:t>
                      </a:r>
                      <a:r>
                        <a:rPr sz="1500" dirty="0">
                          <a:latin typeface="Arial Narrow"/>
                          <a:cs typeface="Arial Narrow"/>
                        </a:rPr>
                        <a:t>– </a:t>
                      </a:r>
                      <a:r>
                        <a:rPr sz="1500" spc="-5" dirty="0">
                          <a:latin typeface="Arial Narrow"/>
                          <a:cs typeface="Arial Narrow"/>
                        </a:rPr>
                        <a:t>Szabadidő, kultúra,</a:t>
                      </a:r>
                      <a:r>
                        <a:rPr sz="1500" spc="-8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500" spc="-5" dirty="0">
                          <a:latin typeface="Arial Narrow"/>
                          <a:cs typeface="Arial Narrow"/>
                        </a:rPr>
                        <a:t>vallás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346075" algn="l"/>
                        </a:tabLst>
                      </a:pPr>
                      <a:r>
                        <a:rPr sz="1500" spc="-5" dirty="0">
                          <a:latin typeface="Arial Narrow"/>
                          <a:cs typeface="Arial Narrow"/>
                        </a:rPr>
                        <a:t>2,0	</a:t>
                      </a:r>
                      <a:r>
                        <a:rPr sz="1500" dirty="0">
                          <a:latin typeface="Arial Narrow"/>
                          <a:cs typeface="Arial Narrow"/>
                        </a:rPr>
                        <a:t>(2015:</a:t>
                      </a:r>
                      <a:r>
                        <a:rPr sz="1500" spc="-9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500" spc="-5" dirty="0">
                          <a:latin typeface="Arial Narrow"/>
                          <a:cs typeface="Arial Narrow"/>
                        </a:rPr>
                        <a:t>2,1)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spc="-5" dirty="0">
                          <a:latin typeface="Arial Narrow"/>
                          <a:cs typeface="Arial Narrow"/>
                        </a:rPr>
                        <a:t>1,1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500" spc="-5" dirty="0">
                          <a:latin typeface="Arial Narrow"/>
                          <a:cs typeface="Arial Narrow"/>
                        </a:rPr>
                        <a:t>F09 </a:t>
                      </a:r>
                      <a:r>
                        <a:rPr sz="1500" dirty="0">
                          <a:latin typeface="Arial Narrow"/>
                          <a:cs typeface="Arial Narrow"/>
                        </a:rPr>
                        <a:t>–</a:t>
                      </a:r>
                      <a:r>
                        <a:rPr sz="1500" spc="-9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500" spc="-5" dirty="0">
                          <a:latin typeface="Arial Narrow"/>
                          <a:cs typeface="Arial Narrow"/>
                        </a:rPr>
                        <a:t>Oktatás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0"/>
                        </a:spcBef>
                        <a:tabLst>
                          <a:tab pos="346075" algn="l"/>
                        </a:tabLst>
                      </a:pPr>
                      <a:r>
                        <a:rPr sz="1500" spc="-5" dirty="0">
                          <a:latin typeface="Arial Narrow"/>
                          <a:cs typeface="Arial Narrow"/>
                        </a:rPr>
                        <a:t>5,1	</a:t>
                      </a:r>
                      <a:r>
                        <a:rPr sz="1500" dirty="0">
                          <a:latin typeface="Arial Narrow"/>
                          <a:cs typeface="Arial Narrow"/>
                        </a:rPr>
                        <a:t>(2015:</a:t>
                      </a:r>
                      <a:r>
                        <a:rPr sz="1500" spc="-9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500" spc="-5" dirty="0">
                          <a:latin typeface="Arial Narrow"/>
                          <a:cs typeface="Arial Narrow"/>
                        </a:rPr>
                        <a:t>5,2)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500" spc="-5" dirty="0">
                          <a:latin typeface="Arial Narrow"/>
                          <a:cs typeface="Arial Narrow"/>
                        </a:rPr>
                        <a:t>4,9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spc="-5" dirty="0">
                          <a:latin typeface="Arial Narrow"/>
                          <a:cs typeface="Arial Narrow"/>
                        </a:rPr>
                        <a:t>F10 </a:t>
                      </a:r>
                      <a:r>
                        <a:rPr sz="1500" dirty="0">
                          <a:latin typeface="Arial Narrow"/>
                          <a:cs typeface="Arial Narrow"/>
                        </a:rPr>
                        <a:t>– </a:t>
                      </a:r>
                      <a:r>
                        <a:rPr sz="1500" spc="-5" dirty="0">
                          <a:latin typeface="Arial Narrow"/>
                          <a:cs typeface="Arial Narrow"/>
                        </a:rPr>
                        <a:t>Szociális</a:t>
                      </a:r>
                      <a:r>
                        <a:rPr sz="1500" spc="-9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500" spc="-5" dirty="0">
                          <a:latin typeface="Arial Narrow"/>
                          <a:cs typeface="Arial Narrow"/>
                        </a:rPr>
                        <a:t>védelem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432434" algn="l"/>
                        </a:tabLst>
                      </a:pPr>
                      <a:r>
                        <a:rPr sz="1500" spc="-5" dirty="0">
                          <a:latin typeface="Arial Narrow"/>
                          <a:cs typeface="Arial Narrow"/>
                        </a:rPr>
                        <a:t>15,4	</a:t>
                      </a:r>
                      <a:r>
                        <a:rPr sz="1500" dirty="0">
                          <a:latin typeface="Arial Narrow"/>
                          <a:cs typeface="Arial Narrow"/>
                        </a:rPr>
                        <a:t>(2015:</a:t>
                      </a:r>
                      <a:r>
                        <a:rPr sz="1500" spc="-9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500" spc="-5" dirty="0">
                          <a:latin typeface="Arial Narrow"/>
                          <a:cs typeface="Arial Narrow"/>
                        </a:rPr>
                        <a:t>15,0)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spc="-5" dirty="0">
                          <a:latin typeface="Arial Narrow"/>
                          <a:cs typeface="Arial Narrow"/>
                        </a:rPr>
                        <a:t>19,4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500" b="1" i="1" spc="-5" dirty="0">
                          <a:latin typeface="Arial Narrow"/>
                          <a:cs typeface="Arial Narrow"/>
                        </a:rPr>
                        <a:t>ÖSSZESEN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  <a:tabLst>
                          <a:tab pos="431800" algn="l"/>
                        </a:tabLst>
                      </a:pPr>
                      <a:r>
                        <a:rPr sz="1500" b="1" i="1" spc="-5" dirty="0">
                          <a:latin typeface="Arial Narrow"/>
                          <a:cs typeface="Arial Narrow"/>
                        </a:rPr>
                        <a:t>49,0	</a:t>
                      </a:r>
                      <a:r>
                        <a:rPr sz="1500" b="1" i="1" dirty="0">
                          <a:latin typeface="Arial Narrow"/>
                          <a:cs typeface="Arial Narrow"/>
                        </a:rPr>
                        <a:t>(2015:</a:t>
                      </a:r>
                      <a:r>
                        <a:rPr sz="1500" b="1" i="1" spc="-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500" b="1" i="1" spc="-5" dirty="0">
                          <a:latin typeface="Arial Narrow"/>
                          <a:cs typeface="Arial Narrow"/>
                        </a:rPr>
                        <a:t>50,0)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500" b="1" i="1" spc="-5" dirty="0">
                          <a:latin typeface="Arial Narrow"/>
                          <a:cs typeface="Arial Narrow"/>
                        </a:rPr>
                        <a:t>48,1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50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 gazdaságpolitika fő funkciói</a:t>
            </a:r>
          </a:p>
        </p:txBody>
      </p:sp>
      <p:sp>
        <p:nvSpPr>
          <p:cNvPr id="15362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hu-HU" b="1" smtClean="0"/>
              <a:t>• A jogi és a társadalmi keretek biztosítása</a:t>
            </a:r>
          </a:p>
          <a:p>
            <a:pPr marL="0" indent="0">
              <a:buFont typeface="Arial" charset="0"/>
              <a:buNone/>
            </a:pPr>
            <a:r>
              <a:rPr lang="hu-HU" b="1" smtClean="0"/>
              <a:t>• A verseny biztosítása</a:t>
            </a:r>
          </a:p>
          <a:p>
            <a:pPr marL="0" indent="0">
              <a:buFont typeface="Arial" charset="0"/>
              <a:buNone/>
            </a:pPr>
            <a:r>
              <a:rPr lang="hu-HU" b="1" smtClean="0"/>
              <a:t>• Az erőforrások átcsoportosítása (allokáció)</a:t>
            </a:r>
          </a:p>
          <a:p>
            <a:pPr marL="0" indent="0">
              <a:buFont typeface="Arial" charset="0"/>
              <a:buNone/>
            </a:pPr>
            <a:r>
              <a:rPr lang="hu-HU" b="1" smtClean="0"/>
              <a:t>•A jövedelmek újraelosztása (redisztribúció)</a:t>
            </a:r>
          </a:p>
          <a:p>
            <a:pPr marL="0" indent="0">
              <a:buFont typeface="Arial" charset="0"/>
              <a:buNone/>
            </a:pPr>
            <a:r>
              <a:rPr lang="hu-HU" b="1" smtClean="0"/>
              <a:t>• Stabilizációs funkció</a:t>
            </a:r>
          </a:p>
          <a:p>
            <a:pPr marL="0" indent="0">
              <a:buFont typeface="Arial" charset="0"/>
              <a:buNone/>
            </a:pPr>
            <a:r>
              <a:rPr lang="hu-HU" b="1" smtClean="0"/>
              <a:t>• Gazdaságfejlesztés -</a:t>
            </a:r>
            <a:r>
              <a:rPr lang="hu-HU" b="1" smtClean="0">
                <a:latin typeface="Arial" charset="0"/>
              </a:rPr>
              <a:t> </a:t>
            </a:r>
            <a:r>
              <a:rPr lang="hu-HU" b="1" smtClean="0"/>
              <a:t>hatékonyság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90314"/>
            <a:ext cx="7852484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 </a:t>
            </a:r>
            <a:r>
              <a:rPr spc="-10" dirty="0"/>
              <a:t>költségvetés</a:t>
            </a:r>
            <a:r>
              <a:rPr spc="-15" dirty="0"/>
              <a:t> </a:t>
            </a:r>
            <a:r>
              <a:rPr spc="-10" dirty="0"/>
              <a:t>egyenlege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4294967295"/>
          </p:nvPr>
        </p:nvSpPr>
        <p:spPr>
          <a:xfrm>
            <a:off x="8841231" y="6616914"/>
            <a:ext cx="213359" cy="230504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40302"/>
            <a:ext cx="7306309" cy="305340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sz="2400" dirty="0" smtClean="0">
                <a:latin typeface="+mj-lt"/>
              </a:rPr>
              <a:t>Az </a:t>
            </a:r>
            <a:r>
              <a:rPr lang="hu-HU" sz="2400" b="1" dirty="0">
                <a:latin typeface="+mj-lt"/>
              </a:rPr>
              <a:t>elsődleges egyenleg </a:t>
            </a:r>
            <a:r>
              <a:rPr lang="hu-HU" sz="2400" dirty="0">
                <a:latin typeface="+mj-lt"/>
              </a:rPr>
              <a:t>a kamatkiadások nélkül számított </a:t>
            </a:r>
            <a:r>
              <a:rPr lang="hu-HU" sz="2400" dirty="0" smtClean="0">
                <a:latin typeface="+mj-lt"/>
              </a:rPr>
              <a:t>költségvetési egyenleg.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sz="2400" dirty="0" smtClean="0">
                <a:latin typeface="+mj-lt"/>
              </a:rPr>
              <a:t>Teljes egyenleg= elsődleges + kamatkiadások.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sz="2400" dirty="0">
                <a:latin typeface="+mj-lt"/>
              </a:rPr>
              <a:t>A </a:t>
            </a:r>
            <a:r>
              <a:rPr lang="hu-HU" sz="2400" b="1" dirty="0">
                <a:latin typeface="+mj-lt"/>
              </a:rPr>
              <a:t>ciklikusan igazított egyenleg </a:t>
            </a:r>
            <a:r>
              <a:rPr lang="hu-HU" sz="2400" dirty="0">
                <a:latin typeface="+mj-lt"/>
              </a:rPr>
              <a:t>a költségvetési egyenleg ciklikus </a:t>
            </a:r>
            <a:r>
              <a:rPr lang="hu-HU" sz="2400" dirty="0" smtClean="0">
                <a:latin typeface="+mj-lt"/>
              </a:rPr>
              <a:t>komponens nélküli része.</a:t>
            </a:r>
            <a:endParaRPr lang="hu-HU" sz="2400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sz="2400" dirty="0" smtClean="0">
                <a:latin typeface="+mj-lt"/>
              </a:rPr>
              <a:t>A </a:t>
            </a:r>
            <a:r>
              <a:rPr lang="hu-HU" sz="2400" b="1" dirty="0">
                <a:latin typeface="+mj-lt"/>
              </a:rPr>
              <a:t>strukturális </a:t>
            </a:r>
            <a:r>
              <a:rPr lang="hu-HU" sz="2400" b="1" dirty="0" smtClean="0">
                <a:latin typeface="+mj-lt"/>
              </a:rPr>
              <a:t>deficit </a:t>
            </a:r>
            <a:r>
              <a:rPr lang="hu-HU" sz="2400" dirty="0" smtClean="0">
                <a:latin typeface="+mj-lt"/>
              </a:rPr>
              <a:t>további átmeneti tényezők </a:t>
            </a:r>
            <a:r>
              <a:rPr lang="hu-HU" sz="2400" dirty="0">
                <a:latin typeface="+mj-lt"/>
              </a:rPr>
              <a:t>hatását távolíthatja el az </a:t>
            </a:r>
            <a:r>
              <a:rPr lang="hu-HU" sz="2400" dirty="0" smtClean="0">
                <a:latin typeface="+mj-lt"/>
              </a:rPr>
              <a:t>egyenlegből (például </a:t>
            </a:r>
            <a:r>
              <a:rPr lang="hu-HU" sz="2400" dirty="0">
                <a:latin typeface="+mj-lt"/>
              </a:rPr>
              <a:t>a természeti katasztrófák </a:t>
            </a:r>
            <a:r>
              <a:rPr lang="hu-HU" sz="2400" dirty="0" smtClean="0">
                <a:latin typeface="+mj-lt"/>
              </a:rPr>
              <a:t>vagy </a:t>
            </a:r>
            <a:r>
              <a:rPr lang="hu-HU" sz="2400" dirty="0">
                <a:latin typeface="+mj-lt"/>
              </a:rPr>
              <a:t>bírósági </a:t>
            </a:r>
            <a:r>
              <a:rPr lang="hu-HU" sz="2400" dirty="0" smtClean="0">
                <a:latin typeface="+mj-lt"/>
              </a:rPr>
              <a:t>döntések).</a:t>
            </a:r>
          </a:p>
        </p:txBody>
      </p:sp>
    </p:spTree>
    <p:extLst>
      <p:ext uri="{BB962C8B-B14F-4D97-AF65-F5344CB8AC3E}">
        <p14:creationId xmlns:p14="http://schemas.microsoft.com/office/powerpoint/2010/main" val="253693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https://d3knx7v8i1y46b.cloudfront.net/2018/03/ferke1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7992887" cy="50405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zövegdoboz 2"/>
          <p:cNvSpPr txBox="1"/>
          <p:nvPr/>
        </p:nvSpPr>
        <p:spPr>
          <a:xfrm>
            <a:off x="395536" y="161345"/>
            <a:ext cx="8064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Kamatkiadás </a:t>
            </a:r>
            <a:r>
              <a:rPr lang="hu-HU" b="1" dirty="0" smtClean="0"/>
              <a:t>és elsődleges egyenleg Magyarországon </a:t>
            </a:r>
            <a:r>
              <a:rPr lang="hu-HU" b="1" dirty="0"/>
              <a:t>a GDP százalékában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313219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pc="-5" dirty="0">
                <a:latin typeface="Arial Narrow"/>
                <a:cs typeface="Arial Narrow"/>
              </a:rPr>
              <a:t>A </a:t>
            </a:r>
            <a:r>
              <a:rPr lang="hu-HU" spc="-10" dirty="0">
                <a:latin typeface="Arial Narrow"/>
                <a:cs typeface="Arial Narrow"/>
              </a:rPr>
              <a:t>hiány finanszírozása</a:t>
            </a:r>
            <a:r>
              <a:rPr lang="hu-HU" dirty="0">
                <a:latin typeface="Arial Narrow"/>
                <a:cs typeface="Arial Narrow"/>
              </a:rPr>
              <a:t/>
            </a:r>
            <a:br>
              <a:rPr lang="hu-HU" dirty="0">
                <a:latin typeface="Arial Narrow"/>
                <a:cs typeface="Arial Narrow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12800" lvl="1" indent="-342900">
              <a:spcBef>
                <a:spcPts val="575"/>
              </a:spcBef>
              <a:buClr>
                <a:srgbClr val="CC9900"/>
              </a:buClr>
              <a:buFont typeface="Wingdings" panose="05000000000000000000" pitchFamily="2" charset="2"/>
              <a:buChar char="Ø"/>
              <a:tabLst>
                <a:tab pos="756285" algn="l"/>
                <a:tab pos="756920" algn="l"/>
              </a:tabLst>
            </a:pPr>
            <a:r>
              <a:rPr lang="hu-HU" spc="-5" dirty="0" smtClean="0">
                <a:latin typeface="Arial Narrow"/>
                <a:cs typeface="Arial Narrow"/>
              </a:rPr>
              <a:t>Jegybanki </a:t>
            </a:r>
            <a:r>
              <a:rPr lang="hu-HU" spc="-5" dirty="0">
                <a:latin typeface="Arial Narrow"/>
                <a:cs typeface="Arial Narrow"/>
              </a:rPr>
              <a:t>deficitfinanszírozás (tilos az</a:t>
            </a:r>
            <a:r>
              <a:rPr lang="hu-HU" spc="90" dirty="0">
                <a:latin typeface="Arial Narrow"/>
                <a:cs typeface="Arial Narrow"/>
              </a:rPr>
              <a:t> </a:t>
            </a:r>
            <a:r>
              <a:rPr lang="hu-HU" spc="-5" dirty="0">
                <a:latin typeface="Arial Narrow"/>
                <a:cs typeface="Arial Narrow"/>
              </a:rPr>
              <a:t>EU-ban)</a:t>
            </a:r>
            <a:endParaRPr lang="hu-HU" dirty="0">
              <a:latin typeface="Arial Narrow"/>
              <a:cs typeface="Arial Narrow"/>
            </a:endParaRPr>
          </a:p>
          <a:p>
            <a:pPr marL="812800" lvl="1" indent="-342900">
              <a:spcBef>
                <a:spcPts val="575"/>
              </a:spcBef>
              <a:buClr>
                <a:srgbClr val="CC9900"/>
              </a:buClr>
              <a:buFont typeface="Wingdings" panose="05000000000000000000" pitchFamily="2" charset="2"/>
              <a:buChar char="Ø"/>
              <a:tabLst>
                <a:tab pos="756285" algn="l"/>
                <a:tab pos="756920" algn="l"/>
              </a:tabLst>
            </a:pPr>
            <a:r>
              <a:rPr lang="hu-HU" spc="-5" dirty="0">
                <a:latin typeface="Arial Narrow"/>
                <a:cs typeface="Arial Narrow"/>
              </a:rPr>
              <a:t>Privatizáció</a:t>
            </a:r>
            <a:endParaRPr lang="hu-HU" dirty="0">
              <a:latin typeface="Arial Narrow"/>
              <a:cs typeface="Arial Narrow"/>
            </a:endParaRPr>
          </a:p>
          <a:p>
            <a:pPr marL="812800" lvl="1" indent="-342900">
              <a:spcBef>
                <a:spcPts val="570"/>
              </a:spcBef>
              <a:buClr>
                <a:srgbClr val="CC9900"/>
              </a:buClr>
              <a:buFont typeface="Wingdings" panose="05000000000000000000" pitchFamily="2" charset="2"/>
              <a:buChar char="Ø"/>
              <a:tabLst>
                <a:tab pos="756285" algn="l"/>
                <a:tab pos="756920" algn="l"/>
              </a:tabLst>
            </a:pPr>
            <a:r>
              <a:rPr lang="hu-HU" spc="-5" dirty="0">
                <a:latin typeface="Arial Narrow"/>
                <a:cs typeface="Arial Narrow"/>
              </a:rPr>
              <a:t>Belföldi hitelek </a:t>
            </a:r>
            <a:r>
              <a:rPr lang="hu-HU" dirty="0">
                <a:latin typeface="Arial Narrow"/>
                <a:cs typeface="Arial Narrow"/>
              </a:rPr>
              <a:t>(hazai</a:t>
            </a:r>
            <a:r>
              <a:rPr lang="hu-HU" spc="10" dirty="0">
                <a:latin typeface="Arial Narrow"/>
                <a:cs typeface="Arial Narrow"/>
              </a:rPr>
              <a:t> </a:t>
            </a:r>
            <a:r>
              <a:rPr lang="hu-HU" spc="-10" dirty="0">
                <a:latin typeface="Arial Narrow"/>
                <a:cs typeface="Arial Narrow"/>
              </a:rPr>
              <a:t>valuta)</a:t>
            </a:r>
            <a:endParaRPr lang="hu-HU" dirty="0">
              <a:latin typeface="Arial Narrow"/>
              <a:cs typeface="Arial Narrow"/>
            </a:endParaRPr>
          </a:p>
          <a:p>
            <a:pPr marL="812800" lvl="1" indent="-342900">
              <a:spcBef>
                <a:spcPts val="570"/>
              </a:spcBef>
              <a:buClr>
                <a:srgbClr val="CC9900"/>
              </a:buClr>
              <a:buFont typeface="Wingdings" panose="05000000000000000000" pitchFamily="2" charset="2"/>
              <a:buChar char="Ø"/>
              <a:tabLst>
                <a:tab pos="756285" algn="l"/>
                <a:tab pos="756920" algn="l"/>
              </a:tabLst>
            </a:pPr>
            <a:r>
              <a:rPr lang="hu-HU" spc="-5" dirty="0">
                <a:latin typeface="Arial Narrow"/>
                <a:cs typeface="Arial Narrow"/>
              </a:rPr>
              <a:t>Külföldi hitelek (külföldi</a:t>
            </a:r>
            <a:r>
              <a:rPr lang="hu-HU" spc="40" dirty="0">
                <a:latin typeface="Arial Narrow"/>
                <a:cs typeface="Arial Narrow"/>
              </a:rPr>
              <a:t> </a:t>
            </a:r>
            <a:r>
              <a:rPr lang="hu-HU" spc="-5" dirty="0">
                <a:latin typeface="Arial Narrow"/>
                <a:cs typeface="Arial Narrow"/>
              </a:rPr>
              <a:t>valuta</a:t>
            </a:r>
            <a:r>
              <a:rPr lang="hu-HU" spc="-5" dirty="0" smtClean="0">
                <a:latin typeface="Arial Narrow"/>
                <a:cs typeface="Arial Narrow"/>
              </a:rPr>
              <a:t>)</a:t>
            </a:r>
          </a:p>
          <a:p>
            <a:pPr marL="469900" lvl="1" indent="0">
              <a:spcBef>
                <a:spcPts val="570"/>
              </a:spcBef>
              <a:buClr>
                <a:srgbClr val="CC9900"/>
              </a:buClr>
              <a:buNone/>
              <a:tabLst>
                <a:tab pos="756285" algn="l"/>
                <a:tab pos="756920" algn="l"/>
              </a:tabLst>
            </a:pPr>
            <a:r>
              <a:rPr lang="hu-HU" spc="-5" dirty="0" smtClean="0">
                <a:latin typeface="Arial Narrow"/>
                <a:cs typeface="Arial Narrow"/>
              </a:rPr>
              <a:t>Előnyök-hátrányok</a:t>
            </a:r>
            <a:endParaRPr lang="hu-HU" dirty="0">
              <a:latin typeface="Arial Narrow"/>
              <a:cs typeface="Arial Narrow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44780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2399"/>
            <a:ext cx="7935850" cy="18588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Költségvetési </a:t>
            </a:r>
            <a:r>
              <a:rPr sz="4000" spc="-10" dirty="0"/>
              <a:t>egyenleg </a:t>
            </a:r>
            <a:r>
              <a:rPr sz="4000" spc="-5" dirty="0"/>
              <a:t>az </a:t>
            </a:r>
            <a:r>
              <a:rPr sz="4000" spc="-10" dirty="0"/>
              <a:t>EU  </a:t>
            </a:r>
            <a:r>
              <a:rPr sz="4000" spc="-5" dirty="0"/>
              <a:t>országaiban,</a:t>
            </a:r>
            <a:r>
              <a:rPr sz="4000" spc="-70" dirty="0"/>
              <a:t> </a:t>
            </a:r>
            <a:r>
              <a:rPr sz="4000" spc="-10" dirty="0" smtClean="0"/>
              <a:t>2015</a:t>
            </a:r>
            <a:r>
              <a:rPr lang="hu-HU" sz="4000" spc="-10" dirty="0" smtClean="0"/>
              <a:t/>
            </a:r>
            <a:br>
              <a:rPr lang="hu-HU" sz="4000" spc="-10" dirty="0" smtClean="0"/>
            </a:br>
            <a:r>
              <a:rPr lang="hu-HU" sz="4000" spc="-10" dirty="0" smtClean="0"/>
              <a:t>(GDP %-ban)</a:t>
            </a:r>
            <a:endParaRPr sz="4000"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6938009" y="1152271"/>
            <a:ext cx="10731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dirty="0">
                <a:latin typeface="Arial Narrow"/>
                <a:cs typeface="Arial Narrow"/>
              </a:rPr>
              <a:t>Forrás:</a:t>
            </a:r>
            <a:r>
              <a:rPr sz="1400" i="1" spc="-60" dirty="0">
                <a:latin typeface="Arial Narrow"/>
                <a:cs typeface="Arial Narrow"/>
              </a:rPr>
              <a:t> </a:t>
            </a:r>
            <a:r>
              <a:rPr sz="1400" i="1" spc="-5" dirty="0">
                <a:latin typeface="Arial Narrow"/>
                <a:cs typeface="Arial Narrow"/>
              </a:rPr>
              <a:t>Eurostat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8848" y="1740407"/>
            <a:ext cx="0" cy="4081779"/>
          </a:xfrm>
          <a:custGeom>
            <a:avLst/>
            <a:gdLst/>
            <a:ahLst/>
            <a:cxnLst/>
            <a:rect l="l" t="t" r="r" b="b"/>
            <a:pathLst>
              <a:path h="4081779">
                <a:moveTo>
                  <a:pt x="0" y="0"/>
                </a:moveTo>
                <a:lnTo>
                  <a:pt x="0" y="4081272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46376" y="1740407"/>
            <a:ext cx="0" cy="3952240"/>
          </a:xfrm>
          <a:custGeom>
            <a:avLst/>
            <a:gdLst/>
            <a:ahLst/>
            <a:cxnLst/>
            <a:rect l="l" t="t" r="r" b="b"/>
            <a:pathLst>
              <a:path h="3952240">
                <a:moveTo>
                  <a:pt x="0" y="0"/>
                </a:moveTo>
                <a:lnTo>
                  <a:pt x="0" y="3951731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46376" y="5809488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02379" y="1740407"/>
            <a:ext cx="0" cy="3529965"/>
          </a:xfrm>
          <a:custGeom>
            <a:avLst/>
            <a:gdLst/>
            <a:ahLst/>
            <a:cxnLst/>
            <a:rect l="l" t="t" r="r" b="b"/>
            <a:pathLst>
              <a:path h="3529965">
                <a:moveTo>
                  <a:pt x="0" y="0"/>
                </a:moveTo>
                <a:lnTo>
                  <a:pt x="0" y="3529583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02379" y="5387340"/>
            <a:ext cx="0" cy="24765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38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02379" y="5529071"/>
            <a:ext cx="0" cy="22860"/>
          </a:xfrm>
          <a:custGeom>
            <a:avLst/>
            <a:gdLst/>
            <a:ahLst/>
            <a:cxnLst/>
            <a:rect l="l" t="t" r="r" b="b"/>
            <a:pathLst>
              <a:path h="22860">
                <a:moveTo>
                  <a:pt x="0" y="0"/>
                </a:moveTo>
                <a:lnTo>
                  <a:pt x="0" y="22859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02379" y="5669279"/>
            <a:ext cx="0" cy="22860"/>
          </a:xfrm>
          <a:custGeom>
            <a:avLst/>
            <a:gdLst/>
            <a:ahLst/>
            <a:cxnLst/>
            <a:rect l="l" t="t" r="r" b="b"/>
            <a:pathLst>
              <a:path h="22860">
                <a:moveTo>
                  <a:pt x="0" y="0"/>
                </a:moveTo>
                <a:lnTo>
                  <a:pt x="0" y="2286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79" y="5809488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58384" y="1740407"/>
            <a:ext cx="0" cy="2263140"/>
          </a:xfrm>
          <a:custGeom>
            <a:avLst/>
            <a:gdLst/>
            <a:ahLst/>
            <a:cxnLst/>
            <a:rect l="l" t="t" r="r" b="b"/>
            <a:pathLst>
              <a:path h="2263140">
                <a:moveTo>
                  <a:pt x="0" y="0"/>
                </a:moveTo>
                <a:lnTo>
                  <a:pt x="0" y="2263139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58384" y="4120896"/>
            <a:ext cx="0" cy="22860"/>
          </a:xfrm>
          <a:custGeom>
            <a:avLst/>
            <a:gdLst/>
            <a:ahLst/>
            <a:cxnLst/>
            <a:rect l="l" t="t" r="r" b="b"/>
            <a:pathLst>
              <a:path h="22860">
                <a:moveTo>
                  <a:pt x="0" y="0"/>
                </a:moveTo>
                <a:lnTo>
                  <a:pt x="0" y="22859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58384" y="4261103"/>
            <a:ext cx="0" cy="24765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38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358384" y="4402835"/>
            <a:ext cx="0" cy="22860"/>
          </a:xfrm>
          <a:custGeom>
            <a:avLst/>
            <a:gdLst/>
            <a:ahLst/>
            <a:cxnLst/>
            <a:rect l="l" t="t" r="r" b="b"/>
            <a:pathLst>
              <a:path h="22860">
                <a:moveTo>
                  <a:pt x="0" y="0"/>
                </a:moveTo>
                <a:lnTo>
                  <a:pt x="0" y="22859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58384" y="4543044"/>
            <a:ext cx="0" cy="24765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383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358384" y="4683252"/>
            <a:ext cx="0" cy="24765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383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58384" y="4824984"/>
            <a:ext cx="0" cy="22860"/>
          </a:xfrm>
          <a:custGeom>
            <a:avLst/>
            <a:gdLst/>
            <a:ahLst/>
            <a:cxnLst/>
            <a:rect l="l" t="t" r="r" b="b"/>
            <a:pathLst>
              <a:path h="22860">
                <a:moveTo>
                  <a:pt x="0" y="0"/>
                </a:moveTo>
                <a:lnTo>
                  <a:pt x="0" y="2286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58384" y="4965191"/>
            <a:ext cx="0" cy="24765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383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58384" y="5106923"/>
            <a:ext cx="0" cy="22860"/>
          </a:xfrm>
          <a:custGeom>
            <a:avLst/>
            <a:gdLst/>
            <a:ahLst/>
            <a:cxnLst/>
            <a:rect l="l" t="t" r="r" b="b"/>
            <a:pathLst>
              <a:path h="22860">
                <a:moveTo>
                  <a:pt x="0" y="0"/>
                </a:moveTo>
                <a:lnTo>
                  <a:pt x="0" y="22859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358384" y="5247132"/>
            <a:ext cx="0" cy="22860"/>
          </a:xfrm>
          <a:custGeom>
            <a:avLst/>
            <a:gdLst/>
            <a:ahLst/>
            <a:cxnLst/>
            <a:rect l="l" t="t" r="r" b="b"/>
            <a:pathLst>
              <a:path h="22860">
                <a:moveTo>
                  <a:pt x="0" y="0"/>
                </a:moveTo>
                <a:lnTo>
                  <a:pt x="0" y="2286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58384" y="5387340"/>
            <a:ext cx="0" cy="24765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38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58384" y="5529071"/>
            <a:ext cx="0" cy="22860"/>
          </a:xfrm>
          <a:custGeom>
            <a:avLst/>
            <a:gdLst/>
            <a:ahLst/>
            <a:cxnLst/>
            <a:rect l="l" t="t" r="r" b="b"/>
            <a:pathLst>
              <a:path h="22860">
                <a:moveTo>
                  <a:pt x="0" y="0"/>
                </a:moveTo>
                <a:lnTo>
                  <a:pt x="0" y="22859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58384" y="5669279"/>
            <a:ext cx="0" cy="22860"/>
          </a:xfrm>
          <a:custGeom>
            <a:avLst/>
            <a:gdLst/>
            <a:ahLst/>
            <a:cxnLst/>
            <a:rect l="l" t="t" r="r" b="b"/>
            <a:pathLst>
              <a:path h="22860">
                <a:moveTo>
                  <a:pt x="0" y="0"/>
                </a:moveTo>
                <a:lnTo>
                  <a:pt x="0" y="2286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358384" y="5809488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471916" y="1740407"/>
            <a:ext cx="0" cy="4081779"/>
          </a:xfrm>
          <a:custGeom>
            <a:avLst/>
            <a:gdLst/>
            <a:ahLst/>
            <a:cxnLst/>
            <a:rect l="l" t="t" r="r" b="b"/>
            <a:pathLst>
              <a:path h="4081779">
                <a:moveTo>
                  <a:pt x="0" y="0"/>
                </a:moveTo>
                <a:lnTo>
                  <a:pt x="0" y="4081272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346447" y="4989576"/>
            <a:ext cx="2569845" cy="117475"/>
          </a:xfrm>
          <a:custGeom>
            <a:avLst/>
            <a:gdLst/>
            <a:ahLst/>
            <a:cxnLst/>
            <a:rect l="l" t="t" r="r" b="b"/>
            <a:pathLst>
              <a:path w="2569845" h="117475">
                <a:moveTo>
                  <a:pt x="0" y="117348"/>
                </a:moveTo>
                <a:lnTo>
                  <a:pt x="2569463" y="117348"/>
                </a:lnTo>
                <a:lnTo>
                  <a:pt x="2569463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solidFill>
            <a:srgbClr val="FF7B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346447" y="4989576"/>
            <a:ext cx="2569845" cy="117475"/>
          </a:xfrm>
          <a:custGeom>
            <a:avLst/>
            <a:gdLst/>
            <a:ahLst/>
            <a:cxnLst/>
            <a:rect l="l" t="t" r="r" b="b"/>
            <a:pathLst>
              <a:path w="2569845" h="117475">
                <a:moveTo>
                  <a:pt x="0" y="117348"/>
                </a:moveTo>
                <a:lnTo>
                  <a:pt x="2569463" y="117348"/>
                </a:lnTo>
                <a:lnTo>
                  <a:pt x="2569463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14315" y="4707635"/>
            <a:ext cx="2101850" cy="117475"/>
          </a:xfrm>
          <a:custGeom>
            <a:avLst/>
            <a:gdLst/>
            <a:ahLst/>
            <a:cxnLst/>
            <a:rect l="l" t="t" r="r" b="b"/>
            <a:pathLst>
              <a:path w="2101850" h="117475">
                <a:moveTo>
                  <a:pt x="0" y="117348"/>
                </a:moveTo>
                <a:lnTo>
                  <a:pt x="2101595" y="117348"/>
                </a:lnTo>
                <a:lnTo>
                  <a:pt x="2101595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solidFill>
            <a:srgbClr val="FF7B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814315" y="4707635"/>
            <a:ext cx="2101850" cy="117475"/>
          </a:xfrm>
          <a:custGeom>
            <a:avLst/>
            <a:gdLst/>
            <a:ahLst/>
            <a:cxnLst/>
            <a:rect l="l" t="t" r="r" b="b"/>
            <a:pathLst>
              <a:path w="2101850" h="117475">
                <a:moveTo>
                  <a:pt x="0" y="117348"/>
                </a:moveTo>
                <a:lnTo>
                  <a:pt x="2101595" y="117348"/>
                </a:lnTo>
                <a:lnTo>
                  <a:pt x="2101595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814315" y="4567428"/>
            <a:ext cx="2101850" cy="116205"/>
          </a:xfrm>
          <a:custGeom>
            <a:avLst/>
            <a:gdLst/>
            <a:ahLst/>
            <a:cxnLst/>
            <a:rect l="l" t="t" r="r" b="b"/>
            <a:pathLst>
              <a:path w="2101850" h="116204">
                <a:moveTo>
                  <a:pt x="0" y="115824"/>
                </a:moveTo>
                <a:lnTo>
                  <a:pt x="2101595" y="115824"/>
                </a:lnTo>
                <a:lnTo>
                  <a:pt x="2101595" y="0"/>
                </a:lnTo>
                <a:lnTo>
                  <a:pt x="0" y="0"/>
                </a:lnTo>
                <a:lnTo>
                  <a:pt x="0" y="115824"/>
                </a:lnTo>
                <a:close/>
              </a:path>
            </a:pathLst>
          </a:custGeom>
          <a:solidFill>
            <a:srgbClr val="FF7B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814315" y="4567428"/>
            <a:ext cx="2101850" cy="116205"/>
          </a:xfrm>
          <a:custGeom>
            <a:avLst/>
            <a:gdLst/>
            <a:ahLst/>
            <a:cxnLst/>
            <a:rect l="l" t="t" r="r" b="b"/>
            <a:pathLst>
              <a:path w="2101850" h="116204">
                <a:moveTo>
                  <a:pt x="0" y="115824"/>
                </a:moveTo>
                <a:lnTo>
                  <a:pt x="2101595" y="115824"/>
                </a:lnTo>
                <a:lnTo>
                  <a:pt x="2101595" y="0"/>
                </a:lnTo>
                <a:lnTo>
                  <a:pt x="0" y="0"/>
                </a:lnTo>
                <a:lnTo>
                  <a:pt x="0" y="11582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892040" y="4285488"/>
            <a:ext cx="2024380" cy="117475"/>
          </a:xfrm>
          <a:custGeom>
            <a:avLst/>
            <a:gdLst/>
            <a:ahLst/>
            <a:cxnLst/>
            <a:rect l="l" t="t" r="r" b="b"/>
            <a:pathLst>
              <a:path w="2024379" h="117475">
                <a:moveTo>
                  <a:pt x="0" y="117348"/>
                </a:moveTo>
                <a:lnTo>
                  <a:pt x="2023871" y="117348"/>
                </a:lnTo>
                <a:lnTo>
                  <a:pt x="2023871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solidFill>
            <a:srgbClr val="FF7B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92040" y="4285488"/>
            <a:ext cx="2024380" cy="117475"/>
          </a:xfrm>
          <a:custGeom>
            <a:avLst/>
            <a:gdLst/>
            <a:ahLst/>
            <a:cxnLst/>
            <a:rect l="l" t="t" r="r" b="b"/>
            <a:pathLst>
              <a:path w="2024379" h="117475">
                <a:moveTo>
                  <a:pt x="0" y="117348"/>
                </a:moveTo>
                <a:lnTo>
                  <a:pt x="2023871" y="117348"/>
                </a:lnTo>
                <a:lnTo>
                  <a:pt x="2023871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47488" y="4003547"/>
            <a:ext cx="1868805" cy="117475"/>
          </a:xfrm>
          <a:custGeom>
            <a:avLst/>
            <a:gdLst/>
            <a:ahLst/>
            <a:cxnLst/>
            <a:rect l="l" t="t" r="r" b="b"/>
            <a:pathLst>
              <a:path w="1868804" h="117475">
                <a:moveTo>
                  <a:pt x="0" y="117347"/>
                </a:moveTo>
                <a:lnTo>
                  <a:pt x="1868423" y="117347"/>
                </a:lnTo>
                <a:lnTo>
                  <a:pt x="1868423" y="0"/>
                </a:lnTo>
                <a:lnTo>
                  <a:pt x="0" y="0"/>
                </a:lnTo>
                <a:lnTo>
                  <a:pt x="0" y="117347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047488" y="4003547"/>
            <a:ext cx="1868805" cy="117475"/>
          </a:xfrm>
          <a:custGeom>
            <a:avLst/>
            <a:gdLst/>
            <a:ahLst/>
            <a:cxnLst/>
            <a:rect l="l" t="t" r="r" b="b"/>
            <a:pathLst>
              <a:path w="1868804" h="117475">
                <a:moveTo>
                  <a:pt x="0" y="117347"/>
                </a:moveTo>
                <a:lnTo>
                  <a:pt x="1868423" y="117347"/>
                </a:lnTo>
                <a:lnTo>
                  <a:pt x="1868423" y="0"/>
                </a:lnTo>
                <a:lnTo>
                  <a:pt x="0" y="0"/>
                </a:lnTo>
                <a:lnTo>
                  <a:pt x="0" y="117347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93079" y="3581400"/>
            <a:ext cx="1323340" cy="117475"/>
          </a:xfrm>
          <a:custGeom>
            <a:avLst/>
            <a:gdLst/>
            <a:ahLst/>
            <a:cxnLst/>
            <a:rect l="l" t="t" r="r" b="b"/>
            <a:pathLst>
              <a:path w="1323340" h="117475">
                <a:moveTo>
                  <a:pt x="0" y="117348"/>
                </a:moveTo>
                <a:lnTo>
                  <a:pt x="1322831" y="117348"/>
                </a:lnTo>
                <a:lnTo>
                  <a:pt x="1322831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solidFill>
            <a:srgbClr val="FF7B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93079" y="3581400"/>
            <a:ext cx="1323340" cy="117475"/>
          </a:xfrm>
          <a:custGeom>
            <a:avLst/>
            <a:gdLst/>
            <a:ahLst/>
            <a:cxnLst/>
            <a:rect l="l" t="t" r="r" b="b"/>
            <a:pathLst>
              <a:path w="1323340" h="117475">
                <a:moveTo>
                  <a:pt x="0" y="117348"/>
                </a:moveTo>
                <a:lnTo>
                  <a:pt x="1322831" y="117348"/>
                </a:lnTo>
                <a:lnTo>
                  <a:pt x="1322831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670803" y="3299459"/>
            <a:ext cx="1245235" cy="117475"/>
          </a:xfrm>
          <a:custGeom>
            <a:avLst/>
            <a:gdLst/>
            <a:ahLst/>
            <a:cxnLst/>
            <a:rect l="l" t="t" r="r" b="b"/>
            <a:pathLst>
              <a:path w="1245234" h="117475">
                <a:moveTo>
                  <a:pt x="0" y="117348"/>
                </a:moveTo>
                <a:lnTo>
                  <a:pt x="1245107" y="117348"/>
                </a:lnTo>
                <a:lnTo>
                  <a:pt x="1245107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670803" y="3299459"/>
            <a:ext cx="1245235" cy="117475"/>
          </a:xfrm>
          <a:custGeom>
            <a:avLst/>
            <a:gdLst/>
            <a:ahLst/>
            <a:cxnLst/>
            <a:rect l="l" t="t" r="r" b="b"/>
            <a:pathLst>
              <a:path w="1245234" h="117475">
                <a:moveTo>
                  <a:pt x="0" y="117348"/>
                </a:moveTo>
                <a:lnTo>
                  <a:pt x="1245107" y="117348"/>
                </a:lnTo>
                <a:lnTo>
                  <a:pt x="1245107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903976" y="3019044"/>
            <a:ext cx="1012190" cy="117475"/>
          </a:xfrm>
          <a:custGeom>
            <a:avLst/>
            <a:gdLst/>
            <a:ahLst/>
            <a:cxnLst/>
            <a:rect l="l" t="t" r="r" b="b"/>
            <a:pathLst>
              <a:path w="1012190" h="117475">
                <a:moveTo>
                  <a:pt x="0" y="117348"/>
                </a:moveTo>
                <a:lnTo>
                  <a:pt x="1011935" y="117348"/>
                </a:lnTo>
                <a:lnTo>
                  <a:pt x="1011935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solidFill>
            <a:srgbClr val="FF7B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903976" y="3019044"/>
            <a:ext cx="1012190" cy="117475"/>
          </a:xfrm>
          <a:custGeom>
            <a:avLst/>
            <a:gdLst/>
            <a:ahLst/>
            <a:cxnLst/>
            <a:rect l="l" t="t" r="r" b="b"/>
            <a:pathLst>
              <a:path w="1012190" h="117475">
                <a:moveTo>
                  <a:pt x="0" y="117348"/>
                </a:moveTo>
                <a:lnTo>
                  <a:pt x="1011935" y="117348"/>
                </a:lnTo>
                <a:lnTo>
                  <a:pt x="1011935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292596" y="2596895"/>
            <a:ext cx="623570" cy="116205"/>
          </a:xfrm>
          <a:custGeom>
            <a:avLst/>
            <a:gdLst/>
            <a:ahLst/>
            <a:cxnLst/>
            <a:rect l="l" t="t" r="r" b="b"/>
            <a:pathLst>
              <a:path w="623570" h="116205">
                <a:moveTo>
                  <a:pt x="0" y="115824"/>
                </a:moveTo>
                <a:lnTo>
                  <a:pt x="623316" y="115824"/>
                </a:lnTo>
                <a:lnTo>
                  <a:pt x="623316" y="0"/>
                </a:lnTo>
                <a:lnTo>
                  <a:pt x="0" y="0"/>
                </a:lnTo>
                <a:lnTo>
                  <a:pt x="0" y="115824"/>
                </a:lnTo>
                <a:close/>
              </a:path>
            </a:pathLst>
          </a:custGeom>
          <a:solidFill>
            <a:srgbClr val="FF7B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292596" y="2596895"/>
            <a:ext cx="623570" cy="116205"/>
          </a:xfrm>
          <a:custGeom>
            <a:avLst/>
            <a:gdLst/>
            <a:ahLst/>
            <a:cxnLst/>
            <a:rect l="l" t="t" r="r" b="b"/>
            <a:pathLst>
              <a:path w="623570" h="116205">
                <a:moveTo>
                  <a:pt x="0" y="115824"/>
                </a:moveTo>
                <a:lnTo>
                  <a:pt x="623316" y="115824"/>
                </a:lnTo>
                <a:lnTo>
                  <a:pt x="623316" y="0"/>
                </a:lnTo>
                <a:lnTo>
                  <a:pt x="0" y="0"/>
                </a:lnTo>
                <a:lnTo>
                  <a:pt x="0" y="11582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448044" y="2455164"/>
            <a:ext cx="467995" cy="117475"/>
          </a:xfrm>
          <a:custGeom>
            <a:avLst/>
            <a:gdLst/>
            <a:ahLst/>
            <a:cxnLst/>
            <a:rect l="l" t="t" r="r" b="b"/>
            <a:pathLst>
              <a:path w="467995" h="117475">
                <a:moveTo>
                  <a:pt x="0" y="117348"/>
                </a:moveTo>
                <a:lnTo>
                  <a:pt x="467868" y="117348"/>
                </a:lnTo>
                <a:lnTo>
                  <a:pt x="467868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solidFill>
            <a:srgbClr val="FF7B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448044" y="2455164"/>
            <a:ext cx="467995" cy="117475"/>
          </a:xfrm>
          <a:custGeom>
            <a:avLst/>
            <a:gdLst/>
            <a:ahLst/>
            <a:cxnLst/>
            <a:rect l="l" t="t" r="r" b="b"/>
            <a:pathLst>
              <a:path w="467995" h="117475">
                <a:moveTo>
                  <a:pt x="0" y="117348"/>
                </a:moveTo>
                <a:lnTo>
                  <a:pt x="467868" y="117348"/>
                </a:lnTo>
                <a:lnTo>
                  <a:pt x="467868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760464" y="2314955"/>
            <a:ext cx="155575" cy="117475"/>
          </a:xfrm>
          <a:custGeom>
            <a:avLst/>
            <a:gdLst/>
            <a:ahLst/>
            <a:cxnLst/>
            <a:rect l="l" t="t" r="r" b="b"/>
            <a:pathLst>
              <a:path w="155575" h="117475">
                <a:moveTo>
                  <a:pt x="0" y="117348"/>
                </a:moveTo>
                <a:lnTo>
                  <a:pt x="155448" y="117348"/>
                </a:lnTo>
                <a:lnTo>
                  <a:pt x="155448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solidFill>
            <a:srgbClr val="FF7B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760464" y="2314955"/>
            <a:ext cx="155575" cy="117475"/>
          </a:xfrm>
          <a:custGeom>
            <a:avLst/>
            <a:gdLst/>
            <a:ahLst/>
            <a:cxnLst/>
            <a:rect l="l" t="t" r="r" b="b"/>
            <a:pathLst>
              <a:path w="155575" h="117475">
                <a:moveTo>
                  <a:pt x="0" y="117348"/>
                </a:moveTo>
                <a:lnTo>
                  <a:pt x="155448" y="117348"/>
                </a:lnTo>
                <a:lnTo>
                  <a:pt x="155448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915911" y="2173223"/>
            <a:ext cx="78105" cy="117475"/>
          </a:xfrm>
          <a:custGeom>
            <a:avLst/>
            <a:gdLst/>
            <a:ahLst/>
            <a:cxnLst/>
            <a:rect l="l" t="t" r="r" b="b"/>
            <a:pathLst>
              <a:path w="78104" h="117475">
                <a:moveTo>
                  <a:pt x="0" y="117348"/>
                </a:moveTo>
                <a:lnTo>
                  <a:pt x="77724" y="117348"/>
                </a:lnTo>
                <a:lnTo>
                  <a:pt x="77724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solidFill>
            <a:srgbClr val="FF7B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915911" y="2173223"/>
            <a:ext cx="78105" cy="117475"/>
          </a:xfrm>
          <a:custGeom>
            <a:avLst/>
            <a:gdLst/>
            <a:ahLst/>
            <a:cxnLst/>
            <a:rect l="l" t="t" r="r" b="b"/>
            <a:pathLst>
              <a:path w="78104" h="117475">
                <a:moveTo>
                  <a:pt x="0" y="117348"/>
                </a:moveTo>
                <a:lnTo>
                  <a:pt x="77724" y="117348"/>
                </a:lnTo>
                <a:lnTo>
                  <a:pt x="77724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78991" y="5692140"/>
            <a:ext cx="5836920" cy="117475"/>
          </a:xfrm>
          <a:custGeom>
            <a:avLst/>
            <a:gdLst/>
            <a:ahLst/>
            <a:cxnLst/>
            <a:rect l="l" t="t" r="r" b="b"/>
            <a:pathLst>
              <a:path w="5836920" h="117475">
                <a:moveTo>
                  <a:pt x="5836920" y="0"/>
                </a:moveTo>
                <a:lnTo>
                  <a:pt x="0" y="0"/>
                </a:lnTo>
                <a:lnTo>
                  <a:pt x="0" y="117348"/>
                </a:lnTo>
                <a:lnTo>
                  <a:pt x="5836920" y="117348"/>
                </a:lnTo>
                <a:lnTo>
                  <a:pt x="5836920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945892" y="5551932"/>
            <a:ext cx="3970020" cy="117475"/>
          </a:xfrm>
          <a:custGeom>
            <a:avLst/>
            <a:gdLst/>
            <a:ahLst/>
            <a:cxnLst/>
            <a:rect l="l" t="t" r="r" b="b"/>
            <a:pathLst>
              <a:path w="3970020" h="117475">
                <a:moveTo>
                  <a:pt x="3970019" y="0"/>
                </a:moveTo>
                <a:lnTo>
                  <a:pt x="0" y="0"/>
                </a:lnTo>
                <a:lnTo>
                  <a:pt x="0" y="117348"/>
                </a:lnTo>
                <a:lnTo>
                  <a:pt x="3970019" y="117348"/>
                </a:lnTo>
                <a:lnTo>
                  <a:pt x="3970019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91484" y="5411723"/>
            <a:ext cx="3424554" cy="117475"/>
          </a:xfrm>
          <a:custGeom>
            <a:avLst/>
            <a:gdLst/>
            <a:ahLst/>
            <a:cxnLst/>
            <a:rect l="l" t="t" r="r" b="b"/>
            <a:pathLst>
              <a:path w="3424554" h="117475">
                <a:moveTo>
                  <a:pt x="3424427" y="0"/>
                </a:moveTo>
                <a:lnTo>
                  <a:pt x="0" y="0"/>
                </a:lnTo>
                <a:lnTo>
                  <a:pt x="0" y="117347"/>
                </a:lnTo>
                <a:lnTo>
                  <a:pt x="3424427" y="117347"/>
                </a:lnTo>
                <a:lnTo>
                  <a:pt x="3424427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569208" y="5269991"/>
            <a:ext cx="3347085" cy="117475"/>
          </a:xfrm>
          <a:custGeom>
            <a:avLst/>
            <a:gdLst/>
            <a:ahLst/>
            <a:cxnLst/>
            <a:rect l="l" t="t" r="r" b="b"/>
            <a:pathLst>
              <a:path w="3347084" h="117475">
                <a:moveTo>
                  <a:pt x="3346703" y="0"/>
                </a:moveTo>
                <a:lnTo>
                  <a:pt x="0" y="0"/>
                </a:lnTo>
                <a:lnTo>
                  <a:pt x="0" y="117348"/>
                </a:lnTo>
                <a:lnTo>
                  <a:pt x="3346703" y="117348"/>
                </a:lnTo>
                <a:lnTo>
                  <a:pt x="3346703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191000" y="5129784"/>
            <a:ext cx="2725420" cy="117475"/>
          </a:xfrm>
          <a:custGeom>
            <a:avLst/>
            <a:gdLst/>
            <a:ahLst/>
            <a:cxnLst/>
            <a:rect l="l" t="t" r="r" b="b"/>
            <a:pathLst>
              <a:path w="2725420" h="117475">
                <a:moveTo>
                  <a:pt x="2724911" y="0"/>
                </a:moveTo>
                <a:lnTo>
                  <a:pt x="0" y="0"/>
                </a:lnTo>
                <a:lnTo>
                  <a:pt x="0" y="117348"/>
                </a:lnTo>
                <a:lnTo>
                  <a:pt x="2724911" y="117348"/>
                </a:lnTo>
                <a:lnTo>
                  <a:pt x="2724911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736591" y="4847844"/>
            <a:ext cx="2179320" cy="117475"/>
          </a:xfrm>
          <a:custGeom>
            <a:avLst/>
            <a:gdLst/>
            <a:ahLst/>
            <a:cxnLst/>
            <a:rect l="l" t="t" r="r" b="b"/>
            <a:pathLst>
              <a:path w="2179320" h="117475">
                <a:moveTo>
                  <a:pt x="2179319" y="0"/>
                </a:moveTo>
                <a:lnTo>
                  <a:pt x="0" y="0"/>
                </a:lnTo>
                <a:lnTo>
                  <a:pt x="0" y="117347"/>
                </a:lnTo>
                <a:lnTo>
                  <a:pt x="2179319" y="117347"/>
                </a:lnTo>
                <a:lnTo>
                  <a:pt x="2179319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892040" y="4425696"/>
            <a:ext cx="2024380" cy="117475"/>
          </a:xfrm>
          <a:custGeom>
            <a:avLst/>
            <a:gdLst/>
            <a:ahLst/>
            <a:cxnLst/>
            <a:rect l="l" t="t" r="r" b="b"/>
            <a:pathLst>
              <a:path w="2024379" h="117475">
                <a:moveTo>
                  <a:pt x="2023871" y="0"/>
                </a:moveTo>
                <a:lnTo>
                  <a:pt x="0" y="0"/>
                </a:lnTo>
                <a:lnTo>
                  <a:pt x="0" y="117347"/>
                </a:lnTo>
                <a:lnTo>
                  <a:pt x="2023871" y="117347"/>
                </a:lnTo>
                <a:lnTo>
                  <a:pt x="2023871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969764" y="4143755"/>
            <a:ext cx="1946275" cy="117475"/>
          </a:xfrm>
          <a:custGeom>
            <a:avLst/>
            <a:gdLst/>
            <a:ahLst/>
            <a:cxnLst/>
            <a:rect l="l" t="t" r="r" b="b"/>
            <a:pathLst>
              <a:path w="1946275" h="117475">
                <a:moveTo>
                  <a:pt x="1946147" y="0"/>
                </a:moveTo>
                <a:lnTo>
                  <a:pt x="0" y="0"/>
                </a:lnTo>
                <a:lnTo>
                  <a:pt x="0" y="117348"/>
                </a:lnTo>
                <a:lnTo>
                  <a:pt x="1946147" y="117348"/>
                </a:lnTo>
                <a:lnTo>
                  <a:pt x="1946147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436108" y="3863340"/>
            <a:ext cx="1480185" cy="117475"/>
          </a:xfrm>
          <a:custGeom>
            <a:avLst/>
            <a:gdLst/>
            <a:ahLst/>
            <a:cxnLst/>
            <a:rect l="l" t="t" r="r" b="b"/>
            <a:pathLst>
              <a:path w="1480184" h="117475">
                <a:moveTo>
                  <a:pt x="1479803" y="0"/>
                </a:moveTo>
                <a:lnTo>
                  <a:pt x="0" y="0"/>
                </a:lnTo>
                <a:lnTo>
                  <a:pt x="0" y="117348"/>
                </a:lnTo>
                <a:lnTo>
                  <a:pt x="1479803" y="117348"/>
                </a:lnTo>
                <a:lnTo>
                  <a:pt x="1479803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436108" y="3721608"/>
            <a:ext cx="1480185" cy="117475"/>
          </a:xfrm>
          <a:custGeom>
            <a:avLst/>
            <a:gdLst/>
            <a:ahLst/>
            <a:cxnLst/>
            <a:rect l="l" t="t" r="r" b="b"/>
            <a:pathLst>
              <a:path w="1480184" h="117475">
                <a:moveTo>
                  <a:pt x="1479803" y="0"/>
                </a:moveTo>
                <a:lnTo>
                  <a:pt x="0" y="0"/>
                </a:lnTo>
                <a:lnTo>
                  <a:pt x="0" y="117348"/>
                </a:lnTo>
                <a:lnTo>
                  <a:pt x="1479803" y="117348"/>
                </a:lnTo>
                <a:lnTo>
                  <a:pt x="1479803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593079" y="3441191"/>
            <a:ext cx="1323340" cy="117475"/>
          </a:xfrm>
          <a:custGeom>
            <a:avLst/>
            <a:gdLst/>
            <a:ahLst/>
            <a:cxnLst/>
            <a:rect l="l" t="t" r="r" b="b"/>
            <a:pathLst>
              <a:path w="1323340" h="117475">
                <a:moveTo>
                  <a:pt x="1322831" y="0"/>
                </a:moveTo>
                <a:lnTo>
                  <a:pt x="0" y="0"/>
                </a:lnTo>
                <a:lnTo>
                  <a:pt x="0" y="117348"/>
                </a:lnTo>
                <a:lnTo>
                  <a:pt x="1322831" y="117348"/>
                </a:lnTo>
                <a:lnTo>
                  <a:pt x="1322831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826252" y="3159251"/>
            <a:ext cx="1089660" cy="117475"/>
          </a:xfrm>
          <a:custGeom>
            <a:avLst/>
            <a:gdLst/>
            <a:ahLst/>
            <a:cxnLst/>
            <a:rect l="l" t="t" r="r" b="b"/>
            <a:pathLst>
              <a:path w="1089659" h="117475">
                <a:moveTo>
                  <a:pt x="1089659" y="0"/>
                </a:moveTo>
                <a:lnTo>
                  <a:pt x="0" y="0"/>
                </a:lnTo>
                <a:lnTo>
                  <a:pt x="0" y="117348"/>
                </a:lnTo>
                <a:lnTo>
                  <a:pt x="1089659" y="117348"/>
                </a:lnTo>
                <a:lnTo>
                  <a:pt x="1089659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059423" y="2877311"/>
            <a:ext cx="856615" cy="117475"/>
          </a:xfrm>
          <a:custGeom>
            <a:avLst/>
            <a:gdLst/>
            <a:ahLst/>
            <a:cxnLst/>
            <a:rect l="l" t="t" r="r" b="b"/>
            <a:pathLst>
              <a:path w="856615" h="117475">
                <a:moveTo>
                  <a:pt x="856487" y="0"/>
                </a:moveTo>
                <a:lnTo>
                  <a:pt x="0" y="0"/>
                </a:lnTo>
                <a:lnTo>
                  <a:pt x="0" y="117348"/>
                </a:lnTo>
                <a:lnTo>
                  <a:pt x="856487" y="117348"/>
                </a:lnTo>
                <a:lnTo>
                  <a:pt x="856487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137147" y="2737104"/>
            <a:ext cx="779145" cy="117475"/>
          </a:xfrm>
          <a:custGeom>
            <a:avLst/>
            <a:gdLst/>
            <a:ahLst/>
            <a:cxnLst/>
            <a:rect l="l" t="t" r="r" b="b"/>
            <a:pathLst>
              <a:path w="779145" h="117475">
                <a:moveTo>
                  <a:pt x="778763" y="0"/>
                </a:moveTo>
                <a:lnTo>
                  <a:pt x="0" y="0"/>
                </a:lnTo>
                <a:lnTo>
                  <a:pt x="0" y="117348"/>
                </a:lnTo>
                <a:lnTo>
                  <a:pt x="778763" y="117348"/>
                </a:lnTo>
                <a:lnTo>
                  <a:pt x="778763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915911" y="2033016"/>
            <a:ext cx="155575" cy="117475"/>
          </a:xfrm>
          <a:custGeom>
            <a:avLst/>
            <a:gdLst/>
            <a:ahLst/>
            <a:cxnLst/>
            <a:rect l="l" t="t" r="r" b="b"/>
            <a:pathLst>
              <a:path w="155575" h="117475">
                <a:moveTo>
                  <a:pt x="155448" y="0"/>
                </a:moveTo>
                <a:lnTo>
                  <a:pt x="0" y="0"/>
                </a:lnTo>
                <a:lnTo>
                  <a:pt x="0" y="117348"/>
                </a:lnTo>
                <a:lnTo>
                  <a:pt x="155448" y="117348"/>
                </a:lnTo>
                <a:lnTo>
                  <a:pt x="155448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915911" y="1892807"/>
            <a:ext cx="544195" cy="117475"/>
          </a:xfrm>
          <a:custGeom>
            <a:avLst/>
            <a:gdLst/>
            <a:ahLst/>
            <a:cxnLst/>
            <a:rect l="l" t="t" r="r" b="b"/>
            <a:pathLst>
              <a:path w="544195" h="117475">
                <a:moveTo>
                  <a:pt x="544068" y="0"/>
                </a:moveTo>
                <a:lnTo>
                  <a:pt x="0" y="0"/>
                </a:lnTo>
                <a:lnTo>
                  <a:pt x="0" y="117347"/>
                </a:lnTo>
                <a:lnTo>
                  <a:pt x="544068" y="117347"/>
                </a:lnTo>
                <a:lnTo>
                  <a:pt x="544068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915911" y="1751076"/>
            <a:ext cx="1245235" cy="117475"/>
          </a:xfrm>
          <a:custGeom>
            <a:avLst/>
            <a:gdLst/>
            <a:ahLst/>
            <a:cxnLst/>
            <a:rect l="l" t="t" r="r" b="b"/>
            <a:pathLst>
              <a:path w="1245234" h="117475">
                <a:moveTo>
                  <a:pt x="1245108" y="0"/>
                </a:moveTo>
                <a:lnTo>
                  <a:pt x="0" y="0"/>
                </a:lnTo>
                <a:lnTo>
                  <a:pt x="0" y="117348"/>
                </a:lnTo>
                <a:lnTo>
                  <a:pt x="1245108" y="117348"/>
                </a:lnTo>
                <a:lnTo>
                  <a:pt x="1245108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078991" y="5692140"/>
            <a:ext cx="5836920" cy="117475"/>
          </a:xfrm>
          <a:custGeom>
            <a:avLst/>
            <a:gdLst/>
            <a:ahLst/>
            <a:cxnLst/>
            <a:rect l="l" t="t" r="r" b="b"/>
            <a:pathLst>
              <a:path w="5836920" h="117475">
                <a:moveTo>
                  <a:pt x="0" y="117348"/>
                </a:moveTo>
                <a:lnTo>
                  <a:pt x="5836920" y="117348"/>
                </a:lnTo>
                <a:lnTo>
                  <a:pt x="5836920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945892" y="5551932"/>
            <a:ext cx="3970020" cy="117475"/>
          </a:xfrm>
          <a:custGeom>
            <a:avLst/>
            <a:gdLst/>
            <a:ahLst/>
            <a:cxnLst/>
            <a:rect l="l" t="t" r="r" b="b"/>
            <a:pathLst>
              <a:path w="3970020" h="117475">
                <a:moveTo>
                  <a:pt x="0" y="117348"/>
                </a:moveTo>
                <a:lnTo>
                  <a:pt x="3970019" y="117348"/>
                </a:lnTo>
                <a:lnTo>
                  <a:pt x="3970019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491484" y="5411723"/>
            <a:ext cx="3424554" cy="117475"/>
          </a:xfrm>
          <a:custGeom>
            <a:avLst/>
            <a:gdLst/>
            <a:ahLst/>
            <a:cxnLst/>
            <a:rect l="l" t="t" r="r" b="b"/>
            <a:pathLst>
              <a:path w="3424554" h="117475">
                <a:moveTo>
                  <a:pt x="0" y="117347"/>
                </a:moveTo>
                <a:lnTo>
                  <a:pt x="3424427" y="117347"/>
                </a:lnTo>
                <a:lnTo>
                  <a:pt x="3424427" y="0"/>
                </a:lnTo>
                <a:lnTo>
                  <a:pt x="0" y="0"/>
                </a:lnTo>
                <a:lnTo>
                  <a:pt x="0" y="117347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569208" y="5269991"/>
            <a:ext cx="3347085" cy="117475"/>
          </a:xfrm>
          <a:custGeom>
            <a:avLst/>
            <a:gdLst/>
            <a:ahLst/>
            <a:cxnLst/>
            <a:rect l="l" t="t" r="r" b="b"/>
            <a:pathLst>
              <a:path w="3347084" h="117475">
                <a:moveTo>
                  <a:pt x="0" y="117348"/>
                </a:moveTo>
                <a:lnTo>
                  <a:pt x="3346703" y="117348"/>
                </a:lnTo>
                <a:lnTo>
                  <a:pt x="3346703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191000" y="5129784"/>
            <a:ext cx="2725420" cy="117475"/>
          </a:xfrm>
          <a:custGeom>
            <a:avLst/>
            <a:gdLst/>
            <a:ahLst/>
            <a:cxnLst/>
            <a:rect l="l" t="t" r="r" b="b"/>
            <a:pathLst>
              <a:path w="2725420" h="117475">
                <a:moveTo>
                  <a:pt x="0" y="117348"/>
                </a:moveTo>
                <a:lnTo>
                  <a:pt x="2724911" y="117348"/>
                </a:lnTo>
                <a:lnTo>
                  <a:pt x="2724911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736591" y="4847844"/>
            <a:ext cx="2179320" cy="117475"/>
          </a:xfrm>
          <a:custGeom>
            <a:avLst/>
            <a:gdLst/>
            <a:ahLst/>
            <a:cxnLst/>
            <a:rect l="l" t="t" r="r" b="b"/>
            <a:pathLst>
              <a:path w="2179320" h="117475">
                <a:moveTo>
                  <a:pt x="0" y="117347"/>
                </a:moveTo>
                <a:lnTo>
                  <a:pt x="2179319" y="117347"/>
                </a:lnTo>
                <a:lnTo>
                  <a:pt x="2179319" y="0"/>
                </a:lnTo>
                <a:lnTo>
                  <a:pt x="0" y="0"/>
                </a:lnTo>
                <a:lnTo>
                  <a:pt x="0" y="117347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892040" y="4425696"/>
            <a:ext cx="2024380" cy="117475"/>
          </a:xfrm>
          <a:custGeom>
            <a:avLst/>
            <a:gdLst/>
            <a:ahLst/>
            <a:cxnLst/>
            <a:rect l="l" t="t" r="r" b="b"/>
            <a:pathLst>
              <a:path w="2024379" h="117475">
                <a:moveTo>
                  <a:pt x="0" y="117347"/>
                </a:moveTo>
                <a:lnTo>
                  <a:pt x="2023871" y="117347"/>
                </a:lnTo>
                <a:lnTo>
                  <a:pt x="2023871" y="0"/>
                </a:lnTo>
                <a:lnTo>
                  <a:pt x="0" y="0"/>
                </a:lnTo>
                <a:lnTo>
                  <a:pt x="0" y="117347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969764" y="4143755"/>
            <a:ext cx="1946275" cy="117475"/>
          </a:xfrm>
          <a:custGeom>
            <a:avLst/>
            <a:gdLst/>
            <a:ahLst/>
            <a:cxnLst/>
            <a:rect l="l" t="t" r="r" b="b"/>
            <a:pathLst>
              <a:path w="1946275" h="117475">
                <a:moveTo>
                  <a:pt x="0" y="117348"/>
                </a:moveTo>
                <a:lnTo>
                  <a:pt x="1946147" y="117348"/>
                </a:lnTo>
                <a:lnTo>
                  <a:pt x="1946147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436108" y="3863340"/>
            <a:ext cx="1480185" cy="117475"/>
          </a:xfrm>
          <a:custGeom>
            <a:avLst/>
            <a:gdLst/>
            <a:ahLst/>
            <a:cxnLst/>
            <a:rect l="l" t="t" r="r" b="b"/>
            <a:pathLst>
              <a:path w="1480184" h="117475">
                <a:moveTo>
                  <a:pt x="0" y="117348"/>
                </a:moveTo>
                <a:lnTo>
                  <a:pt x="1479803" y="117348"/>
                </a:lnTo>
                <a:lnTo>
                  <a:pt x="1479803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436108" y="3721608"/>
            <a:ext cx="1480185" cy="117475"/>
          </a:xfrm>
          <a:custGeom>
            <a:avLst/>
            <a:gdLst/>
            <a:ahLst/>
            <a:cxnLst/>
            <a:rect l="l" t="t" r="r" b="b"/>
            <a:pathLst>
              <a:path w="1480184" h="117475">
                <a:moveTo>
                  <a:pt x="0" y="117348"/>
                </a:moveTo>
                <a:lnTo>
                  <a:pt x="1479803" y="117348"/>
                </a:lnTo>
                <a:lnTo>
                  <a:pt x="1479803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593079" y="3441191"/>
            <a:ext cx="1323340" cy="117475"/>
          </a:xfrm>
          <a:custGeom>
            <a:avLst/>
            <a:gdLst/>
            <a:ahLst/>
            <a:cxnLst/>
            <a:rect l="l" t="t" r="r" b="b"/>
            <a:pathLst>
              <a:path w="1323340" h="117475">
                <a:moveTo>
                  <a:pt x="0" y="117348"/>
                </a:moveTo>
                <a:lnTo>
                  <a:pt x="1322831" y="117348"/>
                </a:lnTo>
                <a:lnTo>
                  <a:pt x="1322831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826252" y="3159251"/>
            <a:ext cx="1089660" cy="117475"/>
          </a:xfrm>
          <a:custGeom>
            <a:avLst/>
            <a:gdLst/>
            <a:ahLst/>
            <a:cxnLst/>
            <a:rect l="l" t="t" r="r" b="b"/>
            <a:pathLst>
              <a:path w="1089659" h="117475">
                <a:moveTo>
                  <a:pt x="0" y="117348"/>
                </a:moveTo>
                <a:lnTo>
                  <a:pt x="1089659" y="117348"/>
                </a:lnTo>
                <a:lnTo>
                  <a:pt x="1089659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059423" y="2877311"/>
            <a:ext cx="856615" cy="117475"/>
          </a:xfrm>
          <a:custGeom>
            <a:avLst/>
            <a:gdLst/>
            <a:ahLst/>
            <a:cxnLst/>
            <a:rect l="l" t="t" r="r" b="b"/>
            <a:pathLst>
              <a:path w="856615" h="117475">
                <a:moveTo>
                  <a:pt x="0" y="117348"/>
                </a:moveTo>
                <a:lnTo>
                  <a:pt x="856487" y="117348"/>
                </a:lnTo>
                <a:lnTo>
                  <a:pt x="856487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137147" y="2737104"/>
            <a:ext cx="779145" cy="117475"/>
          </a:xfrm>
          <a:custGeom>
            <a:avLst/>
            <a:gdLst/>
            <a:ahLst/>
            <a:cxnLst/>
            <a:rect l="l" t="t" r="r" b="b"/>
            <a:pathLst>
              <a:path w="779145" h="117475">
                <a:moveTo>
                  <a:pt x="0" y="117348"/>
                </a:moveTo>
                <a:lnTo>
                  <a:pt x="778763" y="117348"/>
                </a:lnTo>
                <a:lnTo>
                  <a:pt x="778763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915911" y="2033016"/>
            <a:ext cx="155575" cy="117475"/>
          </a:xfrm>
          <a:custGeom>
            <a:avLst/>
            <a:gdLst/>
            <a:ahLst/>
            <a:cxnLst/>
            <a:rect l="l" t="t" r="r" b="b"/>
            <a:pathLst>
              <a:path w="155575" h="117475">
                <a:moveTo>
                  <a:pt x="155448" y="117348"/>
                </a:moveTo>
                <a:lnTo>
                  <a:pt x="0" y="117348"/>
                </a:lnTo>
                <a:lnTo>
                  <a:pt x="0" y="0"/>
                </a:lnTo>
                <a:lnTo>
                  <a:pt x="155448" y="0"/>
                </a:lnTo>
                <a:lnTo>
                  <a:pt x="155448" y="1173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915911" y="1892807"/>
            <a:ext cx="544195" cy="117475"/>
          </a:xfrm>
          <a:custGeom>
            <a:avLst/>
            <a:gdLst/>
            <a:ahLst/>
            <a:cxnLst/>
            <a:rect l="l" t="t" r="r" b="b"/>
            <a:pathLst>
              <a:path w="544195" h="117475">
                <a:moveTo>
                  <a:pt x="544068" y="117347"/>
                </a:moveTo>
                <a:lnTo>
                  <a:pt x="0" y="117347"/>
                </a:lnTo>
                <a:lnTo>
                  <a:pt x="0" y="0"/>
                </a:lnTo>
                <a:lnTo>
                  <a:pt x="544068" y="0"/>
                </a:lnTo>
                <a:lnTo>
                  <a:pt x="544068" y="117347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915911" y="1751076"/>
            <a:ext cx="1245235" cy="117475"/>
          </a:xfrm>
          <a:custGeom>
            <a:avLst/>
            <a:gdLst/>
            <a:ahLst/>
            <a:cxnLst/>
            <a:rect l="l" t="t" r="r" b="b"/>
            <a:pathLst>
              <a:path w="1245234" h="117475">
                <a:moveTo>
                  <a:pt x="1245108" y="117348"/>
                </a:moveTo>
                <a:lnTo>
                  <a:pt x="0" y="117348"/>
                </a:lnTo>
                <a:lnTo>
                  <a:pt x="0" y="0"/>
                </a:lnTo>
                <a:lnTo>
                  <a:pt x="1245108" y="0"/>
                </a:lnTo>
                <a:lnTo>
                  <a:pt x="1245108" y="1173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88848" y="5821679"/>
            <a:ext cx="7783195" cy="0"/>
          </a:xfrm>
          <a:custGeom>
            <a:avLst/>
            <a:gdLst/>
            <a:ahLst/>
            <a:cxnLst/>
            <a:rect l="l" t="t" r="r" b="b"/>
            <a:pathLst>
              <a:path w="7783195">
                <a:moveTo>
                  <a:pt x="0" y="0"/>
                </a:moveTo>
                <a:lnTo>
                  <a:pt x="778306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88848" y="5821679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246376" y="5821679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802379" y="5821679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358384" y="5821679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915911" y="5821679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471916" y="5821679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915911" y="1740407"/>
            <a:ext cx="0" cy="4081779"/>
          </a:xfrm>
          <a:custGeom>
            <a:avLst/>
            <a:gdLst/>
            <a:ahLst/>
            <a:cxnLst/>
            <a:rect l="l" t="t" r="r" b="b"/>
            <a:pathLst>
              <a:path h="4081779">
                <a:moveTo>
                  <a:pt x="0" y="4081272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584403" y="5879388"/>
            <a:ext cx="2108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 Narrow"/>
                <a:cs typeface="Arial Narrow"/>
              </a:rPr>
              <a:t>-</a:t>
            </a:r>
            <a:r>
              <a:rPr sz="1000" spc="-10" dirty="0">
                <a:latin typeface="Arial Narrow"/>
                <a:cs typeface="Arial Narrow"/>
              </a:rPr>
              <a:t>8%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02" name="object 102"/>
          <p:cNvSpPr txBox="1">
            <a:spLocks noGrp="1"/>
          </p:cNvSpPr>
          <p:nvPr>
            <p:ph type="sldNum" sz="quarter" idx="4294967295"/>
          </p:nvPr>
        </p:nvSpPr>
        <p:spPr>
          <a:xfrm>
            <a:off x="8841231" y="6616914"/>
            <a:ext cx="213359" cy="230504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94" name="object 94"/>
          <p:cNvSpPr txBox="1"/>
          <p:nvPr/>
        </p:nvSpPr>
        <p:spPr>
          <a:xfrm>
            <a:off x="2140966" y="5879388"/>
            <a:ext cx="2108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 Narrow"/>
                <a:cs typeface="Arial Narrow"/>
              </a:rPr>
              <a:t>-</a:t>
            </a:r>
            <a:r>
              <a:rPr sz="1000" spc="-10" dirty="0">
                <a:latin typeface="Arial Narrow"/>
                <a:cs typeface="Arial Narrow"/>
              </a:rPr>
              <a:t>6%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3697604" y="5879388"/>
            <a:ext cx="2108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 Narrow"/>
                <a:cs typeface="Arial Narrow"/>
              </a:rPr>
              <a:t>-</a:t>
            </a:r>
            <a:r>
              <a:rPr sz="1000" spc="-10" dirty="0">
                <a:latin typeface="Arial Narrow"/>
                <a:cs typeface="Arial Narrow"/>
              </a:rPr>
              <a:t>4%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5254497" y="5879388"/>
            <a:ext cx="2108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 Narrow"/>
                <a:cs typeface="Arial Narrow"/>
              </a:rPr>
              <a:t>-</a:t>
            </a:r>
            <a:r>
              <a:rPr sz="1000" spc="-10" dirty="0">
                <a:latin typeface="Arial Narrow"/>
                <a:cs typeface="Arial Narrow"/>
              </a:rPr>
              <a:t>2%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6828535" y="5879388"/>
            <a:ext cx="1758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 Narrow"/>
                <a:cs typeface="Arial Narrow"/>
              </a:rPr>
              <a:t>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8385175" y="5879388"/>
            <a:ext cx="1758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 Narrow"/>
                <a:cs typeface="Arial Narrow"/>
              </a:rPr>
              <a:t>2%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936107" y="1712722"/>
            <a:ext cx="882650" cy="411924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249554" marR="5715" indent="97790" algn="r">
              <a:lnSpc>
                <a:spcPts val="1110"/>
              </a:lnSpc>
              <a:spcBef>
                <a:spcPts val="204"/>
              </a:spcBef>
            </a:pPr>
            <a:r>
              <a:rPr sz="1000" spc="-10" dirty="0">
                <a:latin typeface="Arial Narrow"/>
                <a:cs typeface="Arial Narrow"/>
              </a:rPr>
              <a:t>L</a:t>
            </a:r>
            <a:r>
              <a:rPr sz="1000" spc="-5" dirty="0">
                <a:latin typeface="Arial Narrow"/>
                <a:cs typeface="Arial Narrow"/>
              </a:rPr>
              <a:t>u</a:t>
            </a:r>
            <a:r>
              <a:rPr sz="1000" spc="-10" dirty="0">
                <a:latin typeface="Arial Narrow"/>
                <a:cs typeface="Arial Narrow"/>
              </a:rPr>
              <a:t>xe</a:t>
            </a:r>
            <a:r>
              <a:rPr sz="1000" spc="-5" dirty="0">
                <a:latin typeface="Arial Narrow"/>
                <a:cs typeface="Arial Narrow"/>
              </a:rPr>
              <a:t>m</a:t>
            </a:r>
            <a:r>
              <a:rPr sz="1000" spc="-10" dirty="0">
                <a:latin typeface="Arial Narrow"/>
                <a:cs typeface="Arial Narrow"/>
              </a:rPr>
              <a:t>b</a:t>
            </a:r>
            <a:r>
              <a:rPr sz="1000" spc="-5" dirty="0">
                <a:latin typeface="Arial Narrow"/>
                <a:cs typeface="Arial Narrow"/>
              </a:rPr>
              <a:t>urg  Ném</a:t>
            </a:r>
            <a:r>
              <a:rPr sz="1000" spc="-10" dirty="0">
                <a:latin typeface="Arial Narrow"/>
                <a:cs typeface="Arial Narrow"/>
              </a:rPr>
              <a:t>et</a:t>
            </a:r>
            <a:r>
              <a:rPr sz="1000" spc="-5" dirty="0">
                <a:latin typeface="Arial Narrow"/>
                <a:cs typeface="Arial Narrow"/>
              </a:rPr>
              <a:t>or</a:t>
            </a:r>
            <a:r>
              <a:rPr sz="1000" spc="-10" dirty="0">
                <a:latin typeface="Arial Narrow"/>
                <a:cs typeface="Arial Narrow"/>
              </a:rPr>
              <a:t>szág  </a:t>
            </a:r>
            <a:r>
              <a:rPr sz="1000" dirty="0">
                <a:latin typeface="Arial Narrow"/>
                <a:cs typeface="Arial Narrow"/>
              </a:rPr>
              <a:t>S</a:t>
            </a:r>
            <a:r>
              <a:rPr sz="1000" spc="-10" dirty="0">
                <a:latin typeface="Arial Narrow"/>
                <a:cs typeface="Arial Narrow"/>
              </a:rPr>
              <a:t>vé</a:t>
            </a:r>
            <a:r>
              <a:rPr sz="1000" spc="-5" dirty="0">
                <a:latin typeface="Arial Narrow"/>
                <a:cs typeface="Arial Narrow"/>
              </a:rPr>
              <a:t>d</a:t>
            </a:r>
            <a:r>
              <a:rPr sz="1000" spc="-10" dirty="0">
                <a:latin typeface="Arial Narrow"/>
                <a:cs typeface="Arial Narrow"/>
              </a:rPr>
              <a:t>o</a:t>
            </a:r>
            <a:r>
              <a:rPr sz="1000" spc="-5" dirty="0">
                <a:latin typeface="Arial Narrow"/>
                <a:cs typeface="Arial Narrow"/>
              </a:rPr>
              <a:t>r</a:t>
            </a:r>
            <a:r>
              <a:rPr sz="1000" spc="-10" dirty="0">
                <a:latin typeface="Arial Narrow"/>
                <a:cs typeface="Arial Narrow"/>
              </a:rPr>
              <a:t>szág  </a:t>
            </a:r>
            <a:r>
              <a:rPr sz="1000" dirty="0">
                <a:latin typeface="Arial Narrow"/>
                <a:cs typeface="Arial Narrow"/>
              </a:rPr>
              <a:t>É</a:t>
            </a:r>
            <a:r>
              <a:rPr sz="1000" spc="-10" dirty="0">
                <a:latin typeface="Arial Narrow"/>
                <a:cs typeface="Arial Narrow"/>
              </a:rPr>
              <a:t>szto</a:t>
            </a:r>
            <a:r>
              <a:rPr sz="1000" spc="-5" dirty="0">
                <a:latin typeface="Arial Narrow"/>
                <a:cs typeface="Arial Narrow"/>
              </a:rPr>
              <a:t>r</a:t>
            </a:r>
            <a:r>
              <a:rPr sz="1000" spc="-10" dirty="0">
                <a:latin typeface="Arial Narrow"/>
                <a:cs typeface="Arial Narrow"/>
              </a:rPr>
              <a:t>szág</a:t>
            </a:r>
            <a:endParaRPr sz="1000">
              <a:latin typeface="Arial Narrow"/>
              <a:cs typeface="Arial Narrow"/>
            </a:endParaRPr>
          </a:p>
          <a:p>
            <a:pPr marR="5080" algn="r">
              <a:lnSpc>
                <a:spcPts val="1040"/>
              </a:lnSpc>
            </a:pPr>
            <a:r>
              <a:rPr sz="1000" spc="-10" dirty="0">
                <a:latin typeface="Arial Narrow"/>
                <a:cs typeface="Arial Narrow"/>
              </a:rPr>
              <a:t>Litván</a:t>
            </a:r>
            <a:r>
              <a:rPr sz="1000" dirty="0">
                <a:latin typeface="Arial Narrow"/>
                <a:cs typeface="Arial Narrow"/>
              </a:rPr>
              <a:t>i</a:t>
            </a:r>
            <a:r>
              <a:rPr sz="1000" spc="-5" dirty="0">
                <a:latin typeface="Arial Narrow"/>
                <a:cs typeface="Arial Narrow"/>
              </a:rPr>
              <a:t>a</a:t>
            </a:r>
            <a:endParaRPr sz="1000">
              <a:latin typeface="Arial Narrow"/>
              <a:cs typeface="Arial Narrow"/>
            </a:endParaRPr>
          </a:p>
          <a:p>
            <a:pPr marL="382905" marR="5080" indent="-69215" algn="r">
              <a:lnSpc>
                <a:spcPts val="1110"/>
              </a:lnSpc>
              <a:spcBef>
                <a:spcPts val="70"/>
              </a:spcBef>
            </a:pPr>
            <a:r>
              <a:rPr sz="1000" spc="-5" dirty="0">
                <a:latin typeface="Arial Narrow"/>
                <a:cs typeface="Arial Narrow"/>
              </a:rPr>
              <a:t>C</a:t>
            </a:r>
            <a:r>
              <a:rPr sz="1000" dirty="0">
                <a:latin typeface="Arial Narrow"/>
                <a:cs typeface="Arial Narrow"/>
              </a:rPr>
              <a:t>s</a:t>
            </a:r>
            <a:r>
              <a:rPr sz="1000" spc="-10" dirty="0">
                <a:latin typeface="Arial Narrow"/>
                <a:cs typeface="Arial Narrow"/>
              </a:rPr>
              <a:t>e</a:t>
            </a:r>
            <a:r>
              <a:rPr sz="1000" spc="-5" dirty="0">
                <a:latin typeface="Arial Narrow"/>
                <a:cs typeface="Arial Narrow"/>
              </a:rPr>
              <a:t>h</a:t>
            </a:r>
            <a:r>
              <a:rPr sz="1000" spc="-10" dirty="0">
                <a:latin typeface="Arial Narrow"/>
                <a:cs typeface="Arial Narrow"/>
              </a:rPr>
              <a:t>o</a:t>
            </a:r>
            <a:r>
              <a:rPr sz="1000" spc="-15" dirty="0">
                <a:latin typeface="Arial Narrow"/>
                <a:cs typeface="Arial Narrow"/>
              </a:rPr>
              <a:t>r</a:t>
            </a:r>
            <a:r>
              <a:rPr sz="1000" spc="-10" dirty="0">
                <a:latin typeface="Arial Narrow"/>
                <a:cs typeface="Arial Narrow"/>
              </a:rPr>
              <a:t>s</a:t>
            </a:r>
            <a:r>
              <a:rPr sz="1000" dirty="0">
                <a:latin typeface="Arial Narrow"/>
                <a:cs typeface="Arial Narrow"/>
              </a:rPr>
              <a:t>z</a:t>
            </a:r>
            <a:r>
              <a:rPr sz="1000" spc="-10" dirty="0">
                <a:latin typeface="Arial Narrow"/>
                <a:cs typeface="Arial Narrow"/>
              </a:rPr>
              <a:t>ág  </a:t>
            </a:r>
            <a:r>
              <a:rPr sz="1000" spc="-5" dirty="0">
                <a:latin typeface="Arial Narrow"/>
                <a:cs typeface="Arial Narrow"/>
              </a:rPr>
              <a:t>Rom</a:t>
            </a:r>
            <a:r>
              <a:rPr sz="1000" spc="-10" dirty="0">
                <a:latin typeface="Arial Narrow"/>
                <a:cs typeface="Arial Narrow"/>
              </a:rPr>
              <a:t>á</a:t>
            </a:r>
            <a:r>
              <a:rPr sz="1000" spc="-5" dirty="0">
                <a:latin typeface="Arial Narrow"/>
                <a:cs typeface="Arial Narrow"/>
              </a:rPr>
              <a:t>n</a:t>
            </a:r>
            <a:r>
              <a:rPr sz="1000" spc="-10" dirty="0">
                <a:latin typeface="Arial Narrow"/>
                <a:cs typeface="Arial Narrow"/>
              </a:rPr>
              <a:t>ia  </a:t>
            </a:r>
            <a:r>
              <a:rPr sz="1000" dirty="0">
                <a:latin typeface="Arial Narrow"/>
                <a:cs typeface="Arial Narrow"/>
              </a:rPr>
              <a:t>A</a:t>
            </a:r>
            <a:r>
              <a:rPr sz="1000" spc="-10" dirty="0">
                <a:latin typeface="Arial Narrow"/>
                <a:cs typeface="Arial Narrow"/>
              </a:rPr>
              <a:t>uszt</a:t>
            </a:r>
            <a:r>
              <a:rPr sz="1000" spc="-5" dirty="0">
                <a:latin typeface="Arial Narrow"/>
                <a:cs typeface="Arial Narrow"/>
              </a:rPr>
              <a:t>r</a:t>
            </a:r>
            <a:r>
              <a:rPr sz="1000" spc="-10" dirty="0">
                <a:latin typeface="Arial Narrow"/>
                <a:cs typeface="Arial Narrow"/>
              </a:rPr>
              <a:t>ia  </a:t>
            </a:r>
            <a:r>
              <a:rPr sz="1000" spc="-5" dirty="0">
                <a:latin typeface="Arial Narrow"/>
                <a:cs typeface="Arial Narrow"/>
              </a:rPr>
              <a:t>C</a:t>
            </a:r>
            <a:r>
              <a:rPr sz="1000" dirty="0">
                <a:latin typeface="Arial Narrow"/>
                <a:cs typeface="Arial Narrow"/>
              </a:rPr>
              <a:t>i</a:t>
            </a:r>
            <a:r>
              <a:rPr sz="1000" spc="-10" dirty="0">
                <a:latin typeface="Arial Narrow"/>
                <a:cs typeface="Arial Narrow"/>
              </a:rPr>
              <a:t>p</a:t>
            </a:r>
            <a:r>
              <a:rPr sz="1000" spc="-15" dirty="0">
                <a:latin typeface="Arial Narrow"/>
                <a:cs typeface="Arial Narrow"/>
              </a:rPr>
              <a:t>r</a:t>
            </a:r>
            <a:r>
              <a:rPr sz="1000" spc="-10" dirty="0">
                <a:latin typeface="Arial Narrow"/>
                <a:cs typeface="Arial Narrow"/>
              </a:rPr>
              <a:t>us  L</a:t>
            </a:r>
            <a:r>
              <a:rPr sz="1000" spc="-5" dirty="0">
                <a:latin typeface="Arial Narrow"/>
                <a:cs typeface="Arial Narrow"/>
              </a:rPr>
              <a:t>e</a:t>
            </a:r>
            <a:r>
              <a:rPr sz="1000" spc="-10" dirty="0">
                <a:latin typeface="Arial Narrow"/>
                <a:cs typeface="Arial Narrow"/>
              </a:rPr>
              <a:t>tt</a:t>
            </a:r>
            <a:r>
              <a:rPr sz="1000" spc="-5" dirty="0">
                <a:latin typeface="Arial Narrow"/>
                <a:cs typeface="Arial Narrow"/>
              </a:rPr>
              <a:t>or</a:t>
            </a:r>
            <a:r>
              <a:rPr sz="1000" spc="-10" dirty="0">
                <a:latin typeface="Arial Narrow"/>
                <a:cs typeface="Arial Narrow"/>
              </a:rPr>
              <a:t>szág</a:t>
            </a:r>
            <a:endParaRPr sz="1000">
              <a:latin typeface="Arial Narrow"/>
              <a:cs typeface="Arial Narrow"/>
            </a:endParaRPr>
          </a:p>
          <a:p>
            <a:pPr marR="5715" algn="r">
              <a:lnSpc>
                <a:spcPts val="1040"/>
              </a:lnSpc>
            </a:pPr>
            <a:r>
              <a:rPr sz="1000" spc="-5" dirty="0">
                <a:latin typeface="Arial Narrow"/>
                <a:cs typeface="Arial Narrow"/>
              </a:rPr>
              <a:t>M</a:t>
            </a:r>
            <a:r>
              <a:rPr sz="1000" spc="-10" dirty="0">
                <a:latin typeface="Arial Narrow"/>
                <a:cs typeface="Arial Narrow"/>
              </a:rPr>
              <a:t>álta</a:t>
            </a:r>
            <a:endParaRPr sz="1000">
              <a:latin typeface="Arial Narrow"/>
              <a:cs typeface="Arial Narrow"/>
            </a:endParaRPr>
          </a:p>
          <a:p>
            <a:pPr marR="6350" algn="r">
              <a:lnSpc>
                <a:spcPts val="1110"/>
              </a:lnSpc>
            </a:pPr>
            <a:r>
              <a:rPr sz="1000" spc="-5" dirty="0">
                <a:latin typeface="Arial Narrow"/>
                <a:cs typeface="Arial Narrow"/>
              </a:rPr>
              <a:t>M</a:t>
            </a:r>
            <a:r>
              <a:rPr sz="1000" spc="-10" dirty="0">
                <a:latin typeface="Arial Narrow"/>
                <a:cs typeface="Arial Narrow"/>
              </a:rPr>
              <a:t>a</a:t>
            </a:r>
            <a:r>
              <a:rPr sz="1000" spc="-5" dirty="0">
                <a:latin typeface="Arial Narrow"/>
                <a:cs typeface="Arial Narrow"/>
              </a:rPr>
              <a:t>g</a:t>
            </a:r>
            <a:r>
              <a:rPr sz="1000" spc="-10" dirty="0">
                <a:latin typeface="Arial Narrow"/>
                <a:cs typeface="Arial Narrow"/>
              </a:rPr>
              <a:t>ya</a:t>
            </a:r>
            <a:r>
              <a:rPr sz="1000" spc="-5" dirty="0">
                <a:latin typeface="Arial Narrow"/>
                <a:cs typeface="Arial Narrow"/>
              </a:rPr>
              <a:t>r</a:t>
            </a:r>
            <a:r>
              <a:rPr sz="1000" spc="-10" dirty="0">
                <a:latin typeface="Arial Narrow"/>
                <a:cs typeface="Arial Narrow"/>
              </a:rPr>
              <a:t>o</a:t>
            </a:r>
            <a:r>
              <a:rPr sz="1000" spc="-5" dirty="0">
                <a:latin typeface="Arial Narrow"/>
                <a:cs typeface="Arial Narrow"/>
              </a:rPr>
              <a:t>r</a:t>
            </a:r>
            <a:r>
              <a:rPr sz="1000" spc="-10" dirty="0">
                <a:latin typeface="Arial Narrow"/>
                <a:cs typeface="Arial Narrow"/>
              </a:rPr>
              <a:t>szág</a:t>
            </a:r>
            <a:endParaRPr sz="1000">
              <a:latin typeface="Arial Narrow"/>
              <a:cs typeface="Arial Narrow"/>
            </a:endParaRPr>
          </a:p>
          <a:p>
            <a:pPr marL="347980" marR="5080" indent="248920" algn="r">
              <a:lnSpc>
                <a:spcPct val="92400"/>
              </a:lnSpc>
              <a:spcBef>
                <a:spcPts val="45"/>
              </a:spcBef>
            </a:pPr>
            <a:r>
              <a:rPr sz="1000" spc="-5" dirty="0">
                <a:latin typeface="Arial Narrow"/>
                <a:cs typeface="Arial Narrow"/>
              </a:rPr>
              <a:t>Dán</a:t>
            </a:r>
            <a:r>
              <a:rPr sz="1000" spc="0" dirty="0">
                <a:latin typeface="Arial Narrow"/>
                <a:cs typeface="Arial Narrow"/>
              </a:rPr>
              <a:t>i</a:t>
            </a:r>
            <a:r>
              <a:rPr sz="1000" spc="-5" dirty="0">
                <a:latin typeface="Arial Narrow"/>
                <a:cs typeface="Arial Narrow"/>
              </a:rPr>
              <a:t>a  </a:t>
            </a:r>
            <a:r>
              <a:rPr sz="1000" dirty="0">
                <a:latin typeface="Arial Narrow"/>
                <a:cs typeface="Arial Narrow"/>
              </a:rPr>
              <a:t>B</a:t>
            </a:r>
            <a:r>
              <a:rPr sz="1000" spc="-10" dirty="0">
                <a:latin typeface="Arial Narrow"/>
                <a:cs typeface="Arial Narrow"/>
              </a:rPr>
              <a:t>ulgá</a:t>
            </a:r>
            <a:r>
              <a:rPr sz="1000" spc="-5" dirty="0">
                <a:latin typeface="Arial Narrow"/>
                <a:cs typeface="Arial Narrow"/>
              </a:rPr>
              <a:t>r</a:t>
            </a:r>
            <a:r>
              <a:rPr sz="1000" spc="-10" dirty="0">
                <a:latin typeface="Arial Narrow"/>
                <a:cs typeface="Arial Narrow"/>
              </a:rPr>
              <a:t>ia  </a:t>
            </a:r>
            <a:r>
              <a:rPr sz="1000" spc="-5" dirty="0">
                <a:latin typeface="Arial Narrow"/>
                <a:cs typeface="Arial Narrow"/>
              </a:rPr>
              <a:t>Ho</a:t>
            </a:r>
            <a:r>
              <a:rPr sz="1000" spc="0" dirty="0">
                <a:latin typeface="Arial Narrow"/>
                <a:cs typeface="Arial Narrow"/>
              </a:rPr>
              <a:t>l</a:t>
            </a:r>
            <a:r>
              <a:rPr sz="1000" spc="-10" dirty="0">
                <a:latin typeface="Arial Narrow"/>
                <a:cs typeface="Arial Narrow"/>
              </a:rPr>
              <a:t>lan</a:t>
            </a:r>
            <a:r>
              <a:rPr sz="1000" spc="-5" dirty="0">
                <a:latin typeface="Arial Narrow"/>
                <a:cs typeface="Arial Narrow"/>
              </a:rPr>
              <a:t>d</a:t>
            </a:r>
            <a:r>
              <a:rPr sz="1000" spc="-10" dirty="0">
                <a:latin typeface="Arial Narrow"/>
                <a:cs typeface="Arial Narrow"/>
              </a:rPr>
              <a:t>ia  Í</a:t>
            </a:r>
            <a:r>
              <a:rPr sz="1000" spc="-5" dirty="0">
                <a:latin typeface="Arial Narrow"/>
                <a:cs typeface="Arial Narrow"/>
              </a:rPr>
              <a:t>r</a:t>
            </a:r>
            <a:r>
              <a:rPr sz="1000" spc="-10" dirty="0">
                <a:latin typeface="Arial Narrow"/>
                <a:cs typeface="Arial Narrow"/>
              </a:rPr>
              <a:t>o</a:t>
            </a:r>
            <a:r>
              <a:rPr sz="1000" spc="-5" dirty="0">
                <a:latin typeface="Arial Narrow"/>
                <a:cs typeface="Arial Narrow"/>
              </a:rPr>
              <a:t>r</a:t>
            </a:r>
            <a:r>
              <a:rPr sz="1000" spc="-10" dirty="0">
                <a:latin typeface="Arial Narrow"/>
                <a:cs typeface="Arial Narrow"/>
              </a:rPr>
              <a:t>szág  </a:t>
            </a:r>
            <a:r>
              <a:rPr sz="1000" dirty="0">
                <a:latin typeface="Arial Narrow"/>
                <a:cs typeface="Arial Narrow"/>
              </a:rPr>
              <a:t>E</a:t>
            </a:r>
            <a:r>
              <a:rPr sz="1000" spc="-5" dirty="0">
                <a:latin typeface="Arial Narrow"/>
                <a:cs typeface="Arial Narrow"/>
              </a:rPr>
              <a:t>U28</a:t>
            </a:r>
            <a:r>
              <a:rPr sz="1000" dirty="0">
                <a:latin typeface="Arial Narrow"/>
                <a:cs typeface="Arial Narrow"/>
              </a:rPr>
              <a:t>-</a:t>
            </a:r>
            <a:r>
              <a:rPr sz="1000" spc="-10" dirty="0">
                <a:latin typeface="Arial Narrow"/>
                <a:cs typeface="Arial Narrow"/>
              </a:rPr>
              <a:t>átl</a:t>
            </a:r>
            <a:r>
              <a:rPr sz="1000" spc="-5" dirty="0">
                <a:latin typeface="Arial Narrow"/>
                <a:cs typeface="Arial Narrow"/>
              </a:rPr>
              <a:t>ag  </a:t>
            </a:r>
            <a:r>
              <a:rPr sz="1000" dirty="0">
                <a:latin typeface="Arial Narrow"/>
                <a:cs typeface="Arial Narrow"/>
              </a:rPr>
              <a:t>B</a:t>
            </a:r>
            <a:r>
              <a:rPr sz="1000" spc="-10" dirty="0">
                <a:latin typeface="Arial Narrow"/>
                <a:cs typeface="Arial Narrow"/>
              </a:rPr>
              <a:t>elgium</a:t>
            </a:r>
            <a:endParaRPr sz="1000">
              <a:latin typeface="Arial Narrow"/>
              <a:cs typeface="Arial Narrow"/>
            </a:endParaRPr>
          </a:p>
          <a:p>
            <a:pPr marL="290195" marR="5080" indent="-99060" algn="r">
              <a:lnSpc>
                <a:spcPct val="92400"/>
              </a:lnSpc>
            </a:pPr>
            <a:r>
              <a:rPr sz="1000" spc="-10" dirty="0">
                <a:latin typeface="Arial Narrow"/>
                <a:cs typeface="Arial Narrow"/>
              </a:rPr>
              <a:t>L</a:t>
            </a:r>
            <a:r>
              <a:rPr sz="1000" spc="-5" dirty="0">
                <a:latin typeface="Arial Narrow"/>
                <a:cs typeface="Arial Narrow"/>
              </a:rPr>
              <a:t>e</a:t>
            </a:r>
            <a:r>
              <a:rPr sz="1000" spc="-10" dirty="0">
                <a:latin typeface="Arial Narrow"/>
                <a:cs typeface="Arial Narrow"/>
              </a:rPr>
              <a:t>n</a:t>
            </a:r>
            <a:r>
              <a:rPr sz="1000" spc="-5" dirty="0">
                <a:latin typeface="Arial Narrow"/>
                <a:cs typeface="Arial Narrow"/>
              </a:rPr>
              <a:t>g</a:t>
            </a:r>
            <a:r>
              <a:rPr sz="1000" spc="-10" dirty="0">
                <a:latin typeface="Arial Narrow"/>
                <a:cs typeface="Arial Narrow"/>
              </a:rPr>
              <a:t>yelo</a:t>
            </a:r>
            <a:r>
              <a:rPr sz="1000" spc="-5" dirty="0">
                <a:latin typeface="Arial Narrow"/>
                <a:cs typeface="Arial Narrow"/>
              </a:rPr>
              <a:t>r</a:t>
            </a:r>
            <a:r>
              <a:rPr sz="1000" spc="-10" dirty="0">
                <a:latin typeface="Arial Narrow"/>
                <a:cs typeface="Arial Narrow"/>
              </a:rPr>
              <a:t>szág  Ola</a:t>
            </a:r>
            <a:r>
              <a:rPr sz="1000" spc="0" dirty="0">
                <a:latin typeface="Arial Narrow"/>
                <a:cs typeface="Arial Narrow"/>
              </a:rPr>
              <a:t>s</a:t>
            </a:r>
            <a:r>
              <a:rPr sz="1000" spc="-10" dirty="0">
                <a:latin typeface="Arial Narrow"/>
                <a:cs typeface="Arial Narrow"/>
              </a:rPr>
              <a:t>zo</a:t>
            </a:r>
            <a:r>
              <a:rPr sz="1000" spc="-15" dirty="0">
                <a:latin typeface="Arial Narrow"/>
                <a:cs typeface="Arial Narrow"/>
              </a:rPr>
              <a:t>r</a:t>
            </a:r>
            <a:r>
              <a:rPr sz="1000" spc="0" dirty="0">
                <a:latin typeface="Arial Narrow"/>
                <a:cs typeface="Arial Narrow"/>
              </a:rPr>
              <a:t>s</a:t>
            </a:r>
            <a:r>
              <a:rPr sz="1000" spc="-10" dirty="0">
                <a:latin typeface="Arial Narrow"/>
                <a:cs typeface="Arial Narrow"/>
              </a:rPr>
              <a:t>zág  </a:t>
            </a:r>
            <a:r>
              <a:rPr sz="1000" dirty="0">
                <a:latin typeface="Arial Narrow"/>
                <a:cs typeface="Arial Narrow"/>
              </a:rPr>
              <a:t>S</a:t>
            </a:r>
            <a:r>
              <a:rPr sz="1000" spc="-10" dirty="0">
                <a:latin typeface="Arial Narrow"/>
                <a:cs typeface="Arial Narrow"/>
              </a:rPr>
              <a:t>zlovákia  </a:t>
            </a:r>
            <a:r>
              <a:rPr sz="1000" dirty="0">
                <a:latin typeface="Arial Narrow"/>
                <a:cs typeface="Arial Narrow"/>
              </a:rPr>
              <a:t>S</a:t>
            </a:r>
            <a:r>
              <a:rPr sz="1000" spc="-10" dirty="0">
                <a:latin typeface="Arial Narrow"/>
                <a:cs typeface="Arial Narrow"/>
              </a:rPr>
              <a:t>zlové</a:t>
            </a:r>
            <a:r>
              <a:rPr sz="1000" spc="-5" dirty="0">
                <a:latin typeface="Arial Narrow"/>
                <a:cs typeface="Arial Narrow"/>
              </a:rPr>
              <a:t>n</a:t>
            </a:r>
            <a:r>
              <a:rPr sz="1000" spc="-10" dirty="0">
                <a:latin typeface="Arial Narrow"/>
                <a:cs typeface="Arial Narrow"/>
              </a:rPr>
              <a:t>ia  </a:t>
            </a:r>
            <a:r>
              <a:rPr sz="1000" spc="-5" dirty="0">
                <a:latin typeface="Arial Narrow"/>
                <a:cs typeface="Arial Narrow"/>
              </a:rPr>
              <a:t>F</a:t>
            </a:r>
            <a:r>
              <a:rPr sz="1000" spc="-10" dirty="0">
                <a:latin typeface="Arial Narrow"/>
                <a:cs typeface="Arial Narrow"/>
              </a:rPr>
              <a:t>inno</a:t>
            </a:r>
            <a:r>
              <a:rPr sz="1000" spc="-5" dirty="0">
                <a:latin typeface="Arial Narrow"/>
                <a:cs typeface="Arial Narrow"/>
              </a:rPr>
              <a:t>r</a:t>
            </a:r>
            <a:r>
              <a:rPr sz="1000" spc="-10" dirty="0">
                <a:latin typeface="Arial Narrow"/>
                <a:cs typeface="Arial Narrow"/>
              </a:rPr>
              <a:t>szág</a:t>
            </a:r>
            <a:endParaRPr sz="1000">
              <a:latin typeface="Arial Narrow"/>
              <a:cs typeface="Arial Narrow"/>
            </a:endParaRPr>
          </a:p>
          <a:p>
            <a:pPr marL="12700" marR="6350" indent="236854" algn="r">
              <a:lnSpc>
                <a:spcPts val="1110"/>
              </a:lnSpc>
              <a:spcBef>
                <a:spcPts val="20"/>
              </a:spcBef>
            </a:pPr>
            <a:r>
              <a:rPr sz="1000" spc="-5" dirty="0">
                <a:latin typeface="Arial Narrow"/>
                <a:cs typeface="Arial Narrow"/>
              </a:rPr>
              <a:t>Hor</a:t>
            </a:r>
            <a:r>
              <a:rPr sz="1000" spc="-10" dirty="0">
                <a:latin typeface="Arial Narrow"/>
                <a:cs typeface="Arial Narrow"/>
              </a:rPr>
              <a:t>vát</a:t>
            </a:r>
            <a:r>
              <a:rPr sz="1000" spc="-5" dirty="0">
                <a:latin typeface="Arial Narrow"/>
                <a:cs typeface="Arial Narrow"/>
              </a:rPr>
              <a:t>or</a:t>
            </a:r>
            <a:r>
              <a:rPr sz="1000" spc="-10" dirty="0">
                <a:latin typeface="Arial Narrow"/>
                <a:cs typeface="Arial Narrow"/>
              </a:rPr>
              <a:t>szág  </a:t>
            </a:r>
            <a:r>
              <a:rPr sz="1000" spc="-5" dirty="0">
                <a:latin typeface="Arial Narrow"/>
                <a:cs typeface="Arial Narrow"/>
              </a:rPr>
              <a:t>Fr</a:t>
            </a:r>
            <a:r>
              <a:rPr sz="1000" spc="-10" dirty="0">
                <a:latin typeface="Arial Narrow"/>
                <a:cs typeface="Arial Narrow"/>
              </a:rPr>
              <a:t>a</a:t>
            </a:r>
            <a:r>
              <a:rPr sz="1000" spc="-5" dirty="0">
                <a:latin typeface="Arial Narrow"/>
                <a:cs typeface="Arial Narrow"/>
              </a:rPr>
              <a:t>n</a:t>
            </a:r>
            <a:r>
              <a:rPr sz="1000" spc="-10" dirty="0">
                <a:latin typeface="Arial Narrow"/>
                <a:cs typeface="Arial Narrow"/>
              </a:rPr>
              <a:t>ciao</a:t>
            </a:r>
            <a:r>
              <a:rPr sz="1000" spc="-5" dirty="0">
                <a:latin typeface="Arial Narrow"/>
                <a:cs typeface="Arial Narrow"/>
              </a:rPr>
              <a:t>r</a:t>
            </a:r>
            <a:r>
              <a:rPr sz="1000" spc="-10" dirty="0">
                <a:latin typeface="Arial Narrow"/>
                <a:cs typeface="Arial Narrow"/>
              </a:rPr>
              <a:t>szág  </a:t>
            </a:r>
            <a:r>
              <a:rPr sz="1000" spc="-5" dirty="0">
                <a:latin typeface="Arial Narrow"/>
                <a:cs typeface="Arial Narrow"/>
              </a:rPr>
              <a:t>Egyesült</a:t>
            </a:r>
            <a:r>
              <a:rPr sz="1000" spc="-55" dirty="0">
                <a:latin typeface="Arial Narrow"/>
                <a:cs typeface="Arial Narrow"/>
              </a:rPr>
              <a:t> </a:t>
            </a:r>
            <a:r>
              <a:rPr sz="1000" spc="-10" dirty="0">
                <a:latin typeface="Arial Narrow"/>
                <a:cs typeface="Arial Narrow"/>
              </a:rPr>
              <a:t>Királyság</a:t>
            </a:r>
            <a:endParaRPr sz="1000">
              <a:latin typeface="Arial Narrow"/>
              <a:cs typeface="Arial Narrow"/>
            </a:endParaRPr>
          </a:p>
          <a:p>
            <a:pPr marL="180340" marR="5080" indent="219710" algn="r">
              <a:lnSpc>
                <a:spcPts val="1110"/>
              </a:lnSpc>
            </a:pPr>
            <a:r>
              <a:rPr sz="1000" dirty="0">
                <a:latin typeface="Arial Narrow"/>
                <a:cs typeface="Arial Narrow"/>
              </a:rPr>
              <a:t>P</a:t>
            </a:r>
            <a:r>
              <a:rPr sz="1000" spc="-10" dirty="0">
                <a:latin typeface="Arial Narrow"/>
                <a:cs typeface="Arial Narrow"/>
              </a:rPr>
              <a:t>o</a:t>
            </a:r>
            <a:r>
              <a:rPr sz="1000" spc="-15" dirty="0">
                <a:latin typeface="Arial Narrow"/>
                <a:cs typeface="Arial Narrow"/>
              </a:rPr>
              <a:t>r</a:t>
            </a:r>
            <a:r>
              <a:rPr sz="1000" spc="-10" dirty="0">
                <a:latin typeface="Arial Narrow"/>
                <a:cs typeface="Arial Narrow"/>
              </a:rPr>
              <a:t>tu</a:t>
            </a:r>
            <a:r>
              <a:rPr sz="1000" spc="-5" dirty="0">
                <a:latin typeface="Arial Narrow"/>
                <a:cs typeface="Arial Narrow"/>
              </a:rPr>
              <a:t>g</a:t>
            </a:r>
            <a:r>
              <a:rPr sz="1000" spc="-10" dirty="0">
                <a:latin typeface="Arial Narrow"/>
                <a:cs typeface="Arial Narrow"/>
              </a:rPr>
              <a:t>á</a:t>
            </a:r>
            <a:r>
              <a:rPr sz="1000" spc="0" dirty="0">
                <a:latin typeface="Arial Narrow"/>
                <a:cs typeface="Arial Narrow"/>
              </a:rPr>
              <a:t>l</a:t>
            </a:r>
            <a:r>
              <a:rPr sz="1000" spc="-10" dirty="0">
                <a:latin typeface="Arial Narrow"/>
                <a:cs typeface="Arial Narrow"/>
              </a:rPr>
              <a:t>ia  </a:t>
            </a:r>
            <a:r>
              <a:rPr sz="1000" dirty="0">
                <a:latin typeface="Arial Narrow"/>
                <a:cs typeface="Arial Narrow"/>
              </a:rPr>
              <a:t>S</a:t>
            </a:r>
            <a:r>
              <a:rPr sz="1000" spc="-10" dirty="0">
                <a:latin typeface="Arial Narrow"/>
                <a:cs typeface="Arial Narrow"/>
              </a:rPr>
              <a:t>p</a:t>
            </a:r>
            <a:r>
              <a:rPr sz="1000" spc="-5" dirty="0">
                <a:latin typeface="Arial Narrow"/>
                <a:cs typeface="Arial Narrow"/>
              </a:rPr>
              <a:t>a</a:t>
            </a:r>
            <a:r>
              <a:rPr sz="1000" spc="-10" dirty="0">
                <a:latin typeface="Arial Narrow"/>
                <a:cs typeface="Arial Narrow"/>
              </a:rPr>
              <a:t>ny</a:t>
            </a:r>
            <a:r>
              <a:rPr sz="1000" spc="-5" dirty="0">
                <a:latin typeface="Arial Narrow"/>
                <a:cs typeface="Arial Narrow"/>
              </a:rPr>
              <a:t>o</a:t>
            </a:r>
            <a:r>
              <a:rPr sz="1000" spc="-10" dirty="0">
                <a:latin typeface="Arial Narrow"/>
                <a:cs typeface="Arial Narrow"/>
              </a:rPr>
              <a:t>lo</a:t>
            </a:r>
            <a:r>
              <a:rPr sz="1000" spc="-5" dirty="0">
                <a:latin typeface="Arial Narrow"/>
                <a:cs typeface="Arial Narrow"/>
              </a:rPr>
              <a:t>r</a:t>
            </a:r>
            <a:r>
              <a:rPr sz="1000" spc="-10" dirty="0">
                <a:latin typeface="Arial Narrow"/>
                <a:cs typeface="Arial Narrow"/>
              </a:rPr>
              <a:t>szág  Gö</a:t>
            </a:r>
            <a:r>
              <a:rPr sz="1000" spc="-5" dirty="0">
                <a:latin typeface="Arial Narrow"/>
                <a:cs typeface="Arial Narrow"/>
              </a:rPr>
              <a:t>r</a:t>
            </a:r>
            <a:r>
              <a:rPr sz="1000" spc="-10" dirty="0">
                <a:latin typeface="Arial Narrow"/>
                <a:cs typeface="Arial Narrow"/>
              </a:rPr>
              <a:t>ö</a:t>
            </a:r>
            <a:r>
              <a:rPr sz="1000" spc="-5" dirty="0">
                <a:latin typeface="Arial Narrow"/>
                <a:cs typeface="Arial Narrow"/>
              </a:rPr>
              <a:t>g</a:t>
            </a:r>
            <a:r>
              <a:rPr sz="1000" spc="-10" dirty="0">
                <a:latin typeface="Arial Narrow"/>
                <a:cs typeface="Arial Narrow"/>
              </a:rPr>
              <a:t>o</a:t>
            </a:r>
            <a:r>
              <a:rPr sz="1000" spc="-5" dirty="0">
                <a:latin typeface="Arial Narrow"/>
                <a:cs typeface="Arial Narrow"/>
              </a:rPr>
              <a:t>r</a:t>
            </a:r>
            <a:r>
              <a:rPr sz="1000" spc="-10" dirty="0">
                <a:latin typeface="Arial Narrow"/>
                <a:cs typeface="Arial Narrow"/>
              </a:rPr>
              <a:t>szág</a:t>
            </a:r>
            <a:endParaRPr sz="100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52369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14848"/>
            <a:ext cx="5764252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hu-HU" spc="-5" dirty="0" smtClean="0"/>
              <a:t>Államadósság</a:t>
            </a:r>
            <a:endParaRPr lang="hu-HU"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4294967295"/>
          </p:nvPr>
        </p:nvSpPr>
        <p:spPr>
          <a:xfrm>
            <a:off x="8841231" y="6616914"/>
            <a:ext cx="213359" cy="230504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56792"/>
            <a:ext cx="7564452" cy="4280659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40"/>
              </a:spcBef>
              <a:buClr>
                <a:srgbClr val="CC9900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lang="hu-HU" sz="2800" spc="-10" dirty="0" smtClean="0">
                <a:latin typeface="Arial Narrow"/>
                <a:cs typeface="Arial Narrow"/>
              </a:rPr>
              <a:t>Államkötvények</a:t>
            </a:r>
            <a:r>
              <a:rPr lang="hu-HU" sz="2800" spc="25" dirty="0" smtClean="0">
                <a:latin typeface="Arial Narrow"/>
                <a:cs typeface="Arial Narrow"/>
              </a:rPr>
              <a:t> </a:t>
            </a:r>
            <a:r>
              <a:rPr lang="hu-HU" sz="2800" spc="-10" dirty="0" smtClean="0">
                <a:latin typeface="Arial Narrow"/>
                <a:cs typeface="Arial Narrow"/>
              </a:rPr>
              <a:t>kibocsátása</a:t>
            </a:r>
            <a:endParaRPr lang="hu-HU" sz="2800" dirty="0" smtClean="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CC9900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lang="hu-HU" sz="2800" spc="-10" dirty="0" smtClean="0">
                <a:latin typeface="Arial Narrow"/>
                <a:cs typeface="Arial Narrow"/>
              </a:rPr>
              <a:t>Kamatfizetés</a:t>
            </a:r>
            <a:endParaRPr lang="hu-HU" sz="2800" dirty="0" smtClean="0">
              <a:latin typeface="Arial Narrow"/>
              <a:cs typeface="Arial Narrow"/>
            </a:endParaRPr>
          </a:p>
          <a:p>
            <a:pPr marL="756285" lvl="1" indent="-286385">
              <a:lnSpc>
                <a:spcPct val="100000"/>
              </a:lnSpc>
              <a:spcBef>
                <a:spcPts val="290"/>
              </a:spcBef>
              <a:buClr>
                <a:srgbClr val="CC9900"/>
              </a:buClr>
              <a:buChar char="–"/>
              <a:tabLst>
                <a:tab pos="756285" algn="l"/>
                <a:tab pos="756920" algn="l"/>
              </a:tabLst>
            </a:pPr>
            <a:r>
              <a:rPr lang="hu-HU" sz="2400" spc="-5" dirty="0" smtClean="0">
                <a:latin typeface="Arial Narrow"/>
                <a:cs typeface="Arial Narrow"/>
              </a:rPr>
              <a:t>Magyarország 2018: </a:t>
            </a:r>
            <a:r>
              <a:rPr lang="hu-HU" sz="2400" dirty="0" smtClean="0">
                <a:latin typeface="Arial Narrow"/>
                <a:cs typeface="Arial Narrow"/>
              </a:rPr>
              <a:t>a </a:t>
            </a:r>
            <a:r>
              <a:rPr lang="hu-HU" sz="2400" spc="-5" dirty="0" smtClean="0">
                <a:latin typeface="Arial Narrow"/>
                <a:cs typeface="Arial Narrow"/>
              </a:rPr>
              <a:t>kiadások kb. 3</a:t>
            </a:r>
            <a:r>
              <a:rPr lang="hu-HU" sz="2400" spc="105" dirty="0" smtClean="0">
                <a:latin typeface="Arial Narrow"/>
                <a:cs typeface="Arial Narrow"/>
              </a:rPr>
              <a:t> </a:t>
            </a:r>
            <a:r>
              <a:rPr lang="hu-HU" sz="2400" spc="-10" dirty="0" smtClean="0">
                <a:latin typeface="Arial Narrow"/>
                <a:cs typeface="Arial Narrow"/>
              </a:rPr>
              <a:t>százaléka</a:t>
            </a:r>
            <a:endParaRPr lang="hu-HU" sz="2400" dirty="0" smtClean="0">
              <a:latin typeface="Arial Narrow"/>
              <a:cs typeface="Arial Narrow"/>
            </a:endParaRPr>
          </a:p>
          <a:p>
            <a:pPr marL="756285" lvl="1" indent="-286385">
              <a:lnSpc>
                <a:spcPct val="100000"/>
              </a:lnSpc>
              <a:spcBef>
                <a:spcPts val="285"/>
              </a:spcBef>
              <a:buClr>
                <a:srgbClr val="CC9900"/>
              </a:buClr>
              <a:buChar char="–"/>
              <a:tabLst>
                <a:tab pos="756285" algn="l"/>
                <a:tab pos="756920" algn="l"/>
              </a:tabLst>
            </a:pPr>
            <a:r>
              <a:rPr lang="hu-HU" sz="2400" dirty="0" smtClean="0">
                <a:latin typeface="Arial Narrow"/>
                <a:cs typeface="Arial Narrow"/>
              </a:rPr>
              <a:t>A </a:t>
            </a:r>
            <a:r>
              <a:rPr lang="hu-HU" sz="2400" spc="-5" dirty="0" smtClean="0">
                <a:latin typeface="Arial Narrow"/>
                <a:cs typeface="Arial Narrow"/>
              </a:rPr>
              <a:t>későbbi évek </a:t>
            </a:r>
            <a:r>
              <a:rPr lang="hu-HU" sz="2400" spc="-10" dirty="0" smtClean="0">
                <a:latin typeface="Arial Narrow"/>
                <a:cs typeface="Arial Narrow"/>
              </a:rPr>
              <a:t>egyenlegét</a:t>
            </a:r>
            <a:r>
              <a:rPr lang="hu-HU" sz="2400" spc="90" dirty="0" smtClean="0">
                <a:latin typeface="Arial Narrow"/>
                <a:cs typeface="Arial Narrow"/>
              </a:rPr>
              <a:t> </a:t>
            </a:r>
            <a:r>
              <a:rPr lang="hu-HU" sz="2400" dirty="0" smtClean="0">
                <a:latin typeface="Arial Narrow"/>
                <a:cs typeface="Arial Narrow"/>
              </a:rPr>
              <a:t>rontja</a:t>
            </a:r>
          </a:p>
          <a:p>
            <a:pPr marL="756285" lvl="1" indent="-286385">
              <a:lnSpc>
                <a:spcPct val="100000"/>
              </a:lnSpc>
              <a:spcBef>
                <a:spcPts val="285"/>
              </a:spcBef>
              <a:buClr>
                <a:srgbClr val="CC9900"/>
              </a:buClr>
              <a:buChar char="–"/>
              <a:tabLst>
                <a:tab pos="756285" algn="l"/>
                <a:tab pos="756920" algn="l"/>
              </a:tabLst>
            </a:pPr>
            <a:r>
              <a:rPr lang="hu-HU" sz="2400" spc="-5" dirty="0" smtClean="0">
                <a:latin typeface="Arial Narrow"/>
                <a:cs typeface="Arial Narrow"/>
              </a:rPr>
              <a:t>Ördögi</a:t>
            </a:r>
            <a:r>
              <a:rPr lang="hu-HU" sz="2400" spc="-70" dirty="0" smtClean="0">
                <a:latin typeface="Arial Narrow"/>
                <a:cs typeface="Arial Narrow"/>
              </a:rPr>
              <a:t> </a:t>
            </a:r>
            <a:r>
              <a:rPr lang="hu-HU" sz="2400" spc="-5" dirty="0" smtClean="0">
                <a:latin typeface="Arial Narrow"/>
                <a:cs typeface="Arial Narrow"/>
              </a:rPr>
              <a:t>kör</a:t>
            </a:r>
            <a:endParaRPr lang="hu-HU" sz="2400" dirty="0" smtClean="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spcBef>
                <a:spcPts val="330"/>
              </a:spcBef>
              <a:buClr>
                <a:srgbClr val="CC9900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lang="hu-HU" sz="2800" spc="-10" dirty="0" smtClean="0">
                <a:latin typeface="Arial Narrow"/>
                <a:cs typeface="Arial Narrow"/>
              </a:rPr>
              <a:t>Adósságráta</a:t>
            </a:r>
            <a:r>
              <a:rPr lang="hu-HU" sz="2800" spc="-25" dirty="0" smtClean="0">
                <a:latin typeface="Arial Narrow"/>
                <a:cs typeface="Arial Narrow"/>
              </a:rPr>
              <a:t> </a:t>
            </a:r>
            <a:r>
              <a:rPr lang="hu-HU" sz="2800" spc="-10" dirty="0" smtClean="0">
                <a:latin typeface="Arial Narrow"/>
                <a:cs typeface="Arial Narrow"/>
              </a:rPr>
              <a:t>alakulását befolyásolja</a:t>
            </a:r>
            <a:endParaRPr lang="hu-HU" sz="2800" dirty="0" smtClean="0">
              <a:latin typeface="Arial Narrow"/>
              <a:cs typeface="Arial Narrow"/>
            </a:endParaRPr>
          </a:p>
          <a:p>
            <a:pPr marL="756285" lvl="1" indent="-286385">
              <a:lnSpc>
                <a:spcPct val="100000"/>
              </a:lnSpc>
              <a:spcBef>
                <a:spcPts val="290"/>
              </a:spcBef>
              <a:buClr>
                <a:srgbClr val="CC9900"/>
              </a:buClr>
              <a:buChar char="–"/>
              <a:tabLst>
                <a:tab pos="756285" algn="l"/>
                <a:tab pos="756920" algn="l"/>
              </a:tabLst>
            </a:pPr>
            <a:r>
              <a:rPr lang="hu-HU" sz="2400" spc="-10" dirty="0" smtClean="0">
                <a:latin typeface="Arial Narrow"/>
                <a:cs typeface="Arial Narrow"/>
              </a:rPr>
              <a:t>Elsődleges</a:t>
            </a:r>
            <a:r>
              <a:rPr lang="hu-HU" sz="2400" spc="30" dirty="0" smtClean="0">
                <a:latin typeface="Arial Narrow"/>
                <a:cs typeface="Arial Narrow"/>
              </a:rPr>
              <a:t> </a:t>
            </a:r>
            <a:r>
              <a:rPr lang="hu-HU" sz="2400" spc="-10" dirty="0" smtClean="0">
                <a:latin typeface="Arial Narrow"/>
                <a:cs typeface="Arial Narrow"/>
              </a:rPr>
              <a:t>egyenleg</a:t>
            </a:r>
            <a:endParaRPr lang="hu-HU" sz="2400" dirty="0" smtClean="0">
              <a:latin typeface="Arial Narrow"/>
              <a:cs typeface="Arial Narrow"/>
            </a:endParaRPr>
          </a:p>
          <a:p>
            <a:pPr marL="756285" lvl="1" indent="-286385">
              <a:lnSpc>
                <a:spcPct val="100000"/>
              </a:lnSpc>
              <a:spcBef>
                <a:spcPts val="285"/>
              </a:spcBef>
              <a:buClr>
                <a:srgbClr val="CC9900"/>
              </a:buClr>
              <a:buChar char="–"/>
              <a:tabLst>
                <a:tab pos="756285" algn="l"/>
                <a:tab pos="756920" algn="l"/>
              </a:tabLst>
            </a:pPr>
            <a:r>
              <a:rPr lang="hu-HU" sz="2400" spc="-5" dirty="0" smtClean="0">
                <a:latin typeface="Arial Narrow"/>
                <a:cs typeface="Arial Narrow"/>
              </a:rPr>
              <a:t>Kamatszint</a:t>
            </a:r>
            <a:endParaRPr lang="hu-HU" sz="2400" dirty="0" smtClean="0">
              <a:latin typeface="Arial Narrow"/>
              <a:cs typeface="Arial Narrow"/>
            </a:endParaRPr>
          </a:p>
          <a:p>
            <a:pPr marL="756285" lvl="1" indent="-286385">
              <a:lnSpc>
                <a:spcPct val="100000"/>
              </a:lnSpc>
              <a:spcBef>
                <a:spcPts val="284"/>
              </a:spcBef>
              <a:buClr>
                <a:srgbClr val="CC9900"/>
              </a:buClr>
              <a:buChar char="–"/>
              <a:tabLst>
                <a:tab pos="756285" algn="l"/>
                <a:tab pos="756920" algn="l"/>
              </a:tabLst>
            </a:pPr>
            <a:r>
              <a:rPr lang="hu-HU" sz="2400" spc="-5" dirty="0" smtClean="0">
                <a:latin typeface="Arial Narrow"/>
                <a:cs typeface="Arial Narrow"/>
              </a:rPr>
              <a:t>Adósság/GDP</a:t>
            </a:r>
            <a:r>
              <a:rPr lang="hu-HU" sz="2400" spc="-35" dirty="0" smtClean="0">
                <a:latin typeface="Arial Narrow"/>
                <a:cs typeface="Arial Narrow"/>
              </a:rPr>
              <a:t> </a:t>
            </a:r>
            <a:r>
              <a:rPr lang="hu-HU" sz="2400" spc="-5" dirty="0" smtClean="0">
                <a:latin typeface="Arial Narrow"/>
                <a:cs typeface="Arial Narrow"/>
              </a:rPr>
              <a:t>arány</a:t>
            </a:r>
            <a:endParaRPr lang="hu-HU" sz="2400" dirty="0" smtClean="0">
              <a:latin typeface="Arial Narrow"/>
              <a:cs typeface="Arial Narrow"/>
            </a:endParaRPr>
          </a:p>
          <a:p>
            <a:pPr marL="756285" lvl="1" indent="-286385">
              <a:lnSpc>
                <a:spcPct val="100000"/>
              </a:lnSpc>
              <a:spcBef>
                <a:spcPts val="285"/>
              </a:spcBef>
              <a:buClr>
                <a:srgbClr val="CC9900"/>
              </a:buClr>
              <a:buChar char="–"/>
              <a:tabLst>
                <a:tab pos="756285" algn="l"/>
                <a:tab pos="756920" algn="l"/>
              </a:tabLst>
            </a:pPr>
            <a:r>
              <a:rPr lang="hu-HU" sz="2400" spc="-5" dirty="0" smtClean="0">
                <a:latin typeface="Arial Narrow"/>
                <a:cs typeface="Arial Narrow"/>
              </a:rPr>
              <a:t>Gazdasági</a:t>
            </a:r>
            <a:r>
              <a:rPr lang="hu-HU" sz="2400" spc="-20" dirty="0" smtClean="0">
                <a:latin typeface="Arial Narrow"/>
                <a:cs typeface="Arial Narrow"/>
              </a:rPr>
              <a:t> </a:t>
            </a:r>
            <a:r>
              <a:rPr lang="hu-HU" sz="2400" spc="-10" dirty="0" smtClean="0">
                <a:latin typeface="Arial Narrow"/>
                <a:cs typeface="Arial Narrow"/>
              </a:rPr>
              <a:t>növekedés</a:t>
            </a:r>
            <a:endParaRPr lang="hu-HU" sz="2400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51876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1945"/>
            <a:ext cx="7800340" cy="159466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Államadósság az EU országaiban,</a:t>
            </a:r>
            <a:r>
              <a:rPr spc="-35" dirty="0"/>
              <a:t> </a:t>
            </a:r>
            <a:r>
              <a:rPr spc="-10" dirty="0" smtClean="0"/>
              <a:t>2015</a:t>
            </a:r>
            <a:r>
              <a:rPr lang="hu-HU" spc="-10" dirty="0"/>
              <a:t> (GDP %-ban)</a:t>
            </a:r>
            <a:endParaRPr spc="-10" dirty="0"/>
          </a:p>
          <a:p>
            <a:pPr marR="329565" algn="r">
              <a:lnSpc>
                <a:spcPct val="100000"/>
              </a:lnSpc>
              <a:spcBef>
                <a:spcPts val="55"/>
              </a:spcBef>
            </a:pPr>
            <a:r>
              <a:rPr sz="1400" b="0" i="1" dirty="0">
                <a:latin typeface="Arial Narrow"/>
                <a:cs typeface="Arial Narrow"/>
              </a:rPr>
              <a:t>Forrás:</a:t>
            </a:r>
            <a:r>
              <a:rPr sz="1400" b="0" i="1" spc="-65" dirty="0">
                <a:latin typeface="Arial Narrow"/>
                <a:cs typeface="Arial Narrow"/>
              </a:rPr>
              <a:t> </a:t>
            </a:r>
            <a:r>
              <a:rPr sz="1400" b="0" i="1" spc="-5" dirty="0">
                <a:latin typeface="Arial Narrow"/>
                <a:cs typeface="Arial Narrow"/>
              </a:rPr>
              <a:t>Eurostat</a:t>
            </a:r>
            <a:endParaRPr sz="1400" dirty="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714488" y="4547615"/>
            <a:ext cx="832485" cy="0"/>
          </a:xfrm>
          <a:custGeom>
            <a:avLst/>
            <a:gdLst/>
            <a:ahLst/>
            <a:cxnLst/>
            <a:rect l="l" t="t" r="r" b="b"/>
            <a:pathLst>
              <a:path w="832484">
                <a:moveTo>
                  <a:pt x="0" y="0"/>
                </a:moveTo>
                <a:lnTo>
                  <a:pt x="83210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450835" y="454761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87183" y="454761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25056" y="4547615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0" y="0"/>
                </a:moveTo>
                <a:lnTo>
                  <a:pt x="8686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61404" y="454761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397752" y="454761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35623" y="4547615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0" y="0"/>
                </a:moveTo>
                <a:lnTo>
                  <a:pt x="8686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71971" y="454761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608320" y="454761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46191" y="4547615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0" y="0"/>
                </a:moveTo>
                <a:lnTo>
                  <a:pt x="8686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82540" y="454761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820411" y="4547615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0" y="0"/>
                </a:moveTo>
                <a:lnTo>
                  <a:pt x="8686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56759" y="4547615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0" y="0"/>
                </a:moveTo>
                <a:lnTo>
                  <a:pt x="8686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93108" y="454761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030979" y="4547615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0" y="0"/>
                </a:moveTo>
                <a:lnTo>
                  <a:pt x="8686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67328" y="454761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03676" y="454761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241548" y="4547615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0" y="0"/>
                </a:moveTo>
                <a:lnTo>
                  <a:pt x="8686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977895" y="454761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714244" y="454761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52116" y="4547615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>
                <a:moveTo>
                  <a:pt x="0" y="0"/>
                </a:moveTo>
                <a:lnTo>
                  <a:pt x="8686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88464" y="454761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926335" y="4547615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>
                <a:moveTo>
                  <a:pt x="0" y="0"/>
                </a:moveTo>
                <a:lnTo>
                  <a:pt x="8686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662683" y="4547615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>
                <a:moveTo>
                  <a:pt x="0" y="0"/>
                </a:moveTo>
                <a:lnTo>
                  <a:pt x="8686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399032" y="454761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36903" y="4547615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>
                <a:moveTo>
                  <a:pt x="0" y="0"/>
                </a:moveTo>
                <a:lnTo>
                  <a:pt x="8686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17447" y="4547615"/>
            <a:ext cx="43180" cy="0"/>
          </a:xfrm>
          <a:custGeom>
            <a:avLst/>
            <a:gdLst/>
            <a:ahLst/>
            <a:cxnLst/>
            <a:rect l="l" t="t" r="r" b="b"/>
            <a:pathLst>
              <a:path w="43180">
                <a:moveTo>
                  <a:pt x="0" y="0"/>
                </a:moveTo>
                <a:lnTo>
                  <a:pt x="4267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608320" y="3985259"/>
            <a:ext cx="2938780" cy="0"/>
          </a:xfrm>
          <a:custGeom>
            <a:avLst/>
            <a:gdLst/>
            <a:ahLst/>
            <a:cxnLst/>
            <a:rect l="l" t="t" r="r" b="b"/>
            <a:pathLst>
              <a:path w="2938779">
                <a:moveTo>
                  <a:pt x="0" y="0"/>
                </a:moveTo>
                <a:lnTo>
                  <a:pt x="293827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346191" y="3985259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0" y="0"/>
                </a:moveTo>
                <a:lnTo>
                  <a:pt x="8686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082540" y="398525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820411" y="3985259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0" y="0"/>
                </a:moveTo>
                <a:lnTo>
                  <a:pt x="8686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556759" y="3985259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0" y="0"/>
                </a:moveTo>
                <a:lnTo>
                  <a:pt x="8686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293108" y="398525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30979" y="3985259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0" y="0"/>
                </a:moveTo>
                <a:lnTo>
                  <a:pt x="8686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767328" y="398525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503676" y="398525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241548" y="3985259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0" y="0"/>
                </a:moveTo>
                <a:lnTo>
                  <a:pt x="8686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977895" y="398525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714244" y="398525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52116" y="3985259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>
                <a:moveTo>
                  <a:pt x="0" y="0"/>
                </a:moveTo>
                <a:lnTo>
                  <a:pt x="8686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188464" y="398525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926335" y="3985259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>
                <a:moveTo>
                  <a:pt x="0" y="0"/>
                </a:moveTo>
                <a:lnTo>
                  <a:pt x="8686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662683" y="3985259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>
                <a:moveTo>
                  <a:pt x="0" y="0"/>
                </a:moveTo>
                <a:lnTo>
                  <a:pt x="8686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399032" y="398525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36903" y="3985259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>
                <a:moveTo>
                  <a:pt x="0" y="0"/>
                </a:moveTo>
                <a:lnTo>
                  <a:pt x="8686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17447" y="3985259"/>
            <a:ext cx="43180" cy="0"/>
          </a:xfrm>
          <a:custGeom>
            <a:avLst/>
            <a:gdLst/>
            <a:ahLst/>
            <a:cxnLst/>
            <a:rect l="l" t="t" r="r" b="b"/>
            <a:pathLst>
              <a:path w="43180">
                <a:moveTo>
                  <a:pt x="0" y="0"/>
                </a:moveTo>
                <a:lnTo>
                  <a:pt x="4267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714244" y="3424428"/>
            <a:ext cx="5832475" cy="0"/>
          </a:xfrm>
          <a:custGeom>
            <a:avLst/>
            <a:gdLst/>
            <a:ahLst/>
            <a:cxnLst/>
            <a:rect l="l" t="t" r="r" b="b"/>
            <a:pathLst>
              <a:path w="5832475">
                <a:moveTo>
                  <a:pt x="0" y="0"/>
                </a:moveTo>
                <a:lnTo>
                  <a:pt x="583234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52116" y="3424428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>
                <a:moveTo>
                  <a:pt x="0" y="0"/>
                </a:moveTo>
                <a:lnTo>
                  <a:pt x="8686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188464" y="3424428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926335" y="3424428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>
                <a:moveTo>
                  <a:pt x="0" y="0"/>
                </a:moveTo>
                <a:lnTo>
                  <a:pt x="8686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662683" y="3424428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>
                <a:moveTo>
                  <a:pt x="0" y="0"/>
                </a:moveTo>
                <a:lnTo>
                  <a:pt x="8686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399032" y="3424428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136903" y="3424428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>
                <a:moveTo>
                  <a:pt x="0" y="0"/>
                </a:moveTo>
                <a:lnTo>
                  <a:pt x="8686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17447" y="3424428"/>
            <a:ext cx="43180" cy="0"/>
          </a:xfrm>
          <a:custGeom>
            <a:avLst/>
            <a:gdLst/>
            <a:ahLst/>
            <a:cxnLst/>
            <a:rect l="l" t="t" r="r" b="b"/>
            <a:pathLst>
              <a:path w="43180">
                <a:moveTo>
                  <a:pt x="0" y="0"/>
                </a:moveTo>
                <a:lnTo>
                  <a:pt x="4267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662683" y="2863595"/>
            <a:ext cx="6884034" cy="0"/>
          </a:xfrm>
          <a:custGeom>
            <a:avLst/>
            <a:gdLst/>
            <a:ahLst/>
            <a:cxnLst/>
            <a:rect l="l" t="t" r="r" b="b"/>
            <a:pathLst>
              <a:path w="6884034">
                <a:moveTo>
                  <a:pt x="0" y="0"/>
                </a:moveTo>
                <a:lnTo>
                  <a:pt x="688390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399032" y="286359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36903" y="2863595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>
                <a:moveTo>
                  <a:pt x="0" y="0"/>
                </a:moveTo>
                <a:lnTo>
                  <a:pt x="8686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17447" y="2863595"/>
            <a:ext cx="43180" cy="0"/>
          </a:xfrm>
          <a:custGeom>
            <a:avLst/>
            <a:gdLst/>
            <a:ahLst/>
            <a:cxnLst/>
            <a:rect l="l" t="t" r="r" b="b"/>
            <a:pathLst>
              <a:path w="43180">
                <a:moveTo>
                  <a:pt x="0" y="0"/>
                </a:moveTo>
                <a:lnTo>
                  <a:pt x="4267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136903" y="2301239"/>
            <a:ext cx="7409815" cy="0"/>
          </a:xfrm>
          <a:custGeom>
            <a:avLst/>
            <a:gdLst/>
            <a:ahLst/>
            <a:cxnLst/>
            <a:rect l="l" t="t" r="r" b="b"/>
            <a:pathLst>
              <a:path w="7409815">
                <a:moveTo>
                  <a:pt x="0" y="0"/>
                </a:moveTo>
                <a:lnTo>
                  <a:pt x="740968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17447" y="2301239"/>
            <a:ext cx="43180" cy="0"/>
          </a:xfrm>
          <a:custGeom>
            <a:avLst/>
            <a:gdLst/>
            <a:ahLst/>
            <a:cxnLst/>
            <a:rect l="l" t="t" r="r" b="b"/>
            <a:pathLst>
              <a:path w="43180">
                <a:moveTo>
                  <a:pt x="0" y="0"/>
                </a:moveTo>
                <a:lnTo>
                  <a:pt x="4267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17447" y="1740407"/>
            <a:ext cx="7629525" cy="0"/>
          </a:xfrm>
          <a:custGeom>
            <a:avLst/>
            <a:gdLst/>
            <a:ahLst/>
            <a:cxnLst/>
            <a:rect l="l" t="t" r="r" b="b"/>
            <a:pathLst>
              <a:path w="7629525">
                <a:moveTo>
                  <a:pt x="0" y="0"/>
                </a:moveTo>
                <a:lnTo>
                  <a:pt x="762914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066288" y="3486911"/>
            <a:ext cx="175260" cy="1621790"/>
          </a:xfrm>
          <a:custGeom>
            <a:avLst/>
            <a:gdLst/>
            <a:ahLst/>
            <a:cxnLst/>
            <a:rect l="l" t="t" r="r" b="b"/>
            <a:pathLst>
              <a:path w="175260" h="1621789">
                <a:moveTo>
                  <a:pt x="0" y="1621536"/>
                </a:moveTo>
                <a:lnTo>
                  <a:pt x="175260" y="1621536"/>
                </a:lnTo>
                <a:lnTo>
                  <a:pt x="175260" y="0"/>
                </a:lnTo>
                <a:lnTo>
                  <a:pt x="0" y="0"/>
                </a:lnTo>
                <a:lnTo>
                  <a:pt x="0" y="1621536"/>
                </a:lnTo>
                <a:close/>
              </a:path>
            </a:pathLst>
          </a:custGeom>
          <a:solidFill>
            <a:srgbClr val="FF7B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066288" y="3486911"/>
            <a:ext cx="175260" cy="1621790"/>
          </a:xfrm>
          <a:custGeom>
            <a:avLst/>
            <a:gdLst/>
            <a:ahLst/>
            <a:cxnLst/>
            <a:rect l="l" t="t" r="r" b="b"/>
            <a:pathLst>
              <a:path w="175260" h="1621789">
                <a:moveTo>
                  <a:pt x="0" y="1621536"/>
                </a:moveTo>
                <a:lnTo>
                  <a:pt x="175260" y="1621536"/>
                </a:lnTo>
                <a:lnTo>
                  <a:pt x="175260" y="0"/>
                </a:lnTo>
                <a:lnTo>
                  <a:pt x="0" y="0"/>
                </a:lnTo>
                <a:lnTo>
                  <a:pt x="0" y="162153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592067" y="3517391"/>
            <a:ext cx="175260" cy="1591310"/>
          </a:xfrm>
          <a:custGeom>
            <a:avLst/>
            <a:gdLst/>
            <a:ahLst/>
            <a:cxnLst/>
            <a:rect l="l" t="t" r="r" b="b"/>
            <a:pathLst>
              <a:path w="175260" h="1591310">
                <a:moveTo>
                  <a:pt x="0" y="1591055"/>
                </a:moveTo>
                <a:lnTo>
                  <a:pt x="175260" y="1591055"/>
                </a:lnTo>
                <a:lnTo>
                  <a:pt x="175260" y="0"/>
                </a:lnTo>
                <a:lnTo>
                  <a:pt x="0" y="0"/>
                </a:lnTo>
                <a:lnTo>
                  <a:pt x="0" y="1591055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592067" y="3517391"/>
            <a:ext cx="175260" cy="1591310"/>
          </a:xfrm>
          <a:custGeom>
            <a:avLst/>
            <a:gdLst/>
            <a:ahLst/>
            <a:cxnLst/>
            <a:rect l="l" t="t" r="r" b="b"/>
            <a:pathLst>
              <a:path w="175260" h="1591310">
                <a:moveTo>
                  <a:pt x="0" y="1591055"/>
                </a:moveTo>
                <a:lnTo>
                  <a:pt x="175260" y="1591055"/>
                </a:lnTo>
                <a:lnTo>
                  <a:pt x="175260" y="0"/>
                </a:lnTo>
                <a:lnTo>
                  <a:pt x="0" y="0"/>
                </a:lnTo>
                <a:lnTo>
                  <a:pt x="0" y="159105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855720" y="3553967"/>
            <a:ext cx="175260" cy="1554480"/>
          </a:xfrm>
          <a:custGeom>
            <a:avLst/>
            <a:gdLst/>
            <a:ahLst/>
            <a:cxnLst/>
            <a:rect l="l" t="t" r="r" b="b"/>
            <a:pathLst>
              <a:path w="175260" h="1554479">
                <a:moveTo>
                  <a:pt x="0" y="1554479"/>
                </a:moveTo>
                <a:lnTo>
                  <a:pt x="175260" y="1554479"/>
                </a:lnTo>
                <a:lnTo>
                  <a:pt x="175260" y="0"/>
                </a:lnTo>
                <a:lnTo>
                  <a:pt x="0" y="0"/>
                </a:lnTo>
                <a:lnTo>
                  <a:pt x="0" y="1554479"/>
                </a:lnTo>
                <a:close/>
              </a:path>
            </a:pathLst>
          </a:custGeom>
          <a:solidFill>
            <a:srgbClr val="FF7B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855720" y="3553967"/>
            <a:ext cx="175260" cy="1554480"/>
          </a:xfrm>
          <a:custGeom>
            <a:avLst/>
            <a:gdLst/>
            <a:ahLst/>
            <a:cxnLst/>
            <a:rect l="l" t="t" r="r" b="b"/>
            <a:pathLst>
              <a:path w="175260" h="1554479">
                <a:moveTo>
                  <a:pt x="0" y="1554479"/>
                </a:moveTo>
                <a:lnTo>
                  <a:pt x="175260" y="1554479"/>
                </a:lnTo>
                <a:lnTo>
                  <a:pt x="175260" y="0"/>
                </a:lnTo>
                <a:lnTo>
                  <a:pt x="0" y="0"/>
                </a:lnTo>
                <a:lnTo>
                  <a:pt x="0" y="1554479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381500" y="3710940"/>
            <a:ext cx="175260" cy="1397635"/>
          </a:xfrm>
          <a:custGeom>
            <a:avLst/>
            <a:gdLst/>
            <a:ahLst/>
            <a:cxnLst/>
            <a:rect l="l" t="t" r="r" b="b"/>
            <a:pathLst>
              <a:path w="175260" h="1397635">
                <a:moveTo>
                  <a:pt x="0" y="1397508"/>
                </a:moveTo>
                <a:lnTo>
                  <a:pt x="175260" y="1397508"/>
                </a:lnTo>
                <a:lnTo>
                  <a:pt x="175260" y="0"/>
                </a:lnTo>
                <a:lnTo>
                  <a:pt x="0" y="0"/>
                </a:lnTo>
                <a:lnTo>
                  <a:pt x="0" y="139750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381500" y="3710940"/>
            <a:ext cx="175260" cy="1397635"/>
          </a:xfrm>
          <a:custGeom>
            <a:avLst/>
            <a:gdLst/>
            <a:ahLst/>
            <a:cxnLst/>
            <a:rect l="l" t="t" r="r" b="b"/>
            <a:pathLst>
              <a:path w="175260" h="1397635">
                <a:moveTo>
                  <a:pt x="0" y="1397508"/>
                </a:moveTo>
                <a:lnTo>
                  <a:pt x="175260" y="1397508"/>
                </a:lnTo>
                <a:lnTo>
                  <a:pt x="175260" y="0"/>
                </a:lnTo>
                <a:lnTo>
                  <a:pt x="0" y="0"/>
                </a:lnTo>
                <a:lnTo>
                  <a:pt x="0" y="139750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696711" y="4126991"/>
            <a:ext cx="175260" cy="981710"/>
          </a:xfrm>
          <a:custGeom>
            <a:avLst/>
            <a:gdLst/>
            <a:ahLst/>
            <a:cxnLst/>
            <a:rect l="l" t="t" r="r" b="b"/>
            <a:pathLst>
              <a:path w="175260" h="981710">
                <a:moveTo>
                  <a:pt x="0" y="981455"/>
                </a:moveTo>
                <a:lnTo>
                  <a:pt x="175260" y="981455"/>
                </a:lnTo>
                <a:lnTo>
                  <a:pt x="175260" y="0"/>
                </a:lnTo>
                <a:lnTo>
                  <a:pt x="0" y="0"/>
                </a:lnTo>
                <a:lnTo>
                  <a:pt x="0" y="981455"/>
                </a:lnTo>
                <a:close/>
              </a:path>
            </a:pathLst>
          </a:custGeom>
          <a:solidFill>
            <a:srgbClr val="FF7B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696711" y="4126991"/>
            <a:ext cx="175260" cy="981710"/>
          </a:xfrm>
          <a:custGeom>
            <a:avLst/>
            <a:gdLst/>
            <a:ahLst/>
            <a:cxnLst/>
            <a:rect l="l" t="t" r="r" b="b"/>
            <a:pathLst>
              <a:path w="175260" h="981710">
                <a:moveTo>
                  <a:pt x="0" y="981455"/>
                </a:moveTo>
                <a:lnTo>
                  <a:pt x="175260" y="981455"/>
                </a:lnTo>
                <a:lnTo>
                  <a:pt x="175260" y="0"/>
                </a:lnTo>
                <a:lnTo>
                  <a:pt x="0" y="0"/>
                </a:lnTo>
                <a:lnTo>
                  <a:pt x="0" y="98145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960364" y="4152900"/>
            <a:ext cx="175260" cy="955675"/>
          </a:xfrm>
          <a:custGeom>
            <a:avLst/>
            <a:gdLst/>
            <a:ahLst/>
            <a:cxnLst/>
            <a:rect l="l" t="t" r="r" b="b"/>
            <a:pathLst>
              <a:path w="175260" h="955675">
                <a:moveTo>
                  <a:pt x="0" y="955548"/>
                </a:moveTo>
                <a:lnTo>
                  <a:pt x="175260" y="955548"/>
                </a:lnTo>
                <a:lnTo>
                  <a:pt x="175260" y="0"/>
                </a:lnTo>
                <a:lnTo>
                  <a:pt x="0" y="0"/>
                </a:lnTo>
                <a:lnTo>
                  <a:pt x="0" y="955548"/>
                </a:lnTo>
                <a:close/>
              </a:path>
            </a:pathLst>
          </a:custGeom>
          <a:solidFill>
            <a:srgbClr val="FF7B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960364" y="4152900"/>
            <a:ext cx="175260" cy="955675"/>
          </a:xfrm>
          <a:custGeom>
            <a:avLst/>
            <a:gdLst/>
            <a:ahLst/>
            <a:cxnLst/>
            <a:rect l="l" t="t" r="r" b="b"/>
            <a:pathLst>
              <a:path w="175260" h="955675">
                <a:moveTo>
                  <a:pt x="0" y="955548"/>
                </a:moveTo>
                <a:lnTo>
                  <a:pt x="175260" y="955548"/>
                </a:lnTo>
                <a:lnTo>
                  <a:pt x="175260" y="0"/>
                </a:lnTo>
                <a:lnTo>
                  <a:pt x="0" y="0"/>
                </a:lnTo>
                <a:lnTo>
                  <a:pt x="0" y="955548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486144" y="4309871"/>
            <a:ext cx="175260" cy="798830"/>
          </a:xfrm>
          <a:custGeom>
            <a:avLst/>
            <a:gdLst/>
            <a:ahLst/>
            <a:cxnLst/>
            <a:rect l="l" t="t" r="r" b="b"/>
            <a:pathLst>
              <a:path w="175259" h="798829">
                <a:moveTo>
                  <a:pt x="0" y="798576"/>
                </a:moveTo>
                <a:lnTo>
                  <a:pt x="175259" y="798576"/>
                </a:lnTo>
                <a:lnTo>
                  <a:pt x="175259" y="0"/>
                </a:lnTo>
                <a:lnTo>
                  <a:pt x="0" y="0"/>
                </a:lnTo>
                <a:lnTo>
                  <a:pt x="0" y="798576"/>
                </a:lnTo>
                <a:close/>
              </a:path>
            </a:pathLst>
          </a:custGeom>
          <a:solidFill>
            <a:srgbClr val="FF7B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486144" y="4309871"/>
            <a:ext cx="175260" cy="798830"/>
          </a:xfrm>
          <a:custGeom>
            <a:avLst/>
            <a:gdLst/>
            <a:ahLst/>
            <a:cxnLst/>
            <a:rect l="l" t="t" r="r" b="b"/>
            <a:pathLst>
              <a:path w="175259" h="798829">
                <a:moveTo>
                  <a:pt x="0" y="798576"/>
                </a:moveTo>
                <a:lnTo>
                  <a:pt x="175259" y="798576"/>
                </a:lnTo>
                <a:lnTo>
                  <a:pt x="175259" y="0"/>
                </a:lnTo>
                <a:lnTo>
                  <a:pt x="0" y="0"/>
                </a:lnTo>
                <a:lnTo>
                  <a:pt x="0" y="79857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011923" y="4354067"/>
            <a:ext cx="175260" cy="754380"/>
          </a:xfrm>
          <a:custGeom>
            <a:avLst/>
            <a:gdLst/>
            <a:ahLst/>
            <a:cxnLst/>
            <a:rect l="l" t="t" r="r" b="b"/>
            <a:pathLst>
              <a:path w="175259" h="754379">
                <a:moveTo>
                  <a:pt x="0" y="754379"/>
                </a:moveTo>
                <a:lnTo>
                  <a:pt x="175259" y="754379"/>
                </a:lnTo>
                <a:lnTo>
                  <a:pt x="175259" y="0"/>
                </a:lnTo>
                <a:lnTo>
                  <a:pt x="0" y="0"/>
                </a:lnTo>
                <a:lnTo>
                  <a:pt x="0" y="754379"/>
                </a:lnTo>
                <a:close/>
              </a:path>
            </a:pathLst>
          </a:custGeom>
          <a:solidFill>
            <a:srgbClr val="FF7B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011923" y="4354067"/>
            <a:ext cx="175260" cy="754380"/>
          </a:xfrm>
          <a:custGeom>
            <a:avLst/>
            <a:gdLst/>
            <a:ahLst/>
            <a:cxnLst/>
            <a:rect l="l" t="t" r="r" b="b"/>
            <a:pathLst>
              <a:path w="175259" h="754379">
                <a:moveTo>
                  <a:pt x="0" y="754379"/>
                </a:moveTo>
                <a:lnTo>
                  <a:pt x="175259" y="754379"/>
                </a:lnTo>
                <a:lnTo>
                  <a:pt x="175259" y="0"/>
                </a:lnTo>
                <a:lnTo>
                  <a:pt x="0" y="0"/>
                </a:lnTo>
                <a:lnTo>
                  <a:pt x="0" y="754379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275576" y="4399788"/>
            <a:ext cx="175260" cy="708660"/>
          </a:xfrm>
          <a:custGeom>
            <a:avLst/>
            <a:gdLst/>
            <a:ahLst/>
            <a:cxnLst/>
            <a:rect l="l" t="t" r="r" b="b"/>
            <a:pathLst>
              <a:path w="175259" h="708660">
                <a:moveTo>
                  <a:pt x="0" y="708660"/>
                </a:moveTo>
                <a:lnTo>
                  <a:pt x="175259" y="708660"/>
                </a:lnTo>
                <a:lnTo>
                  <a:pt x="175259" y="0"/>
                </a:lnTo>
                <a:lnTo>
                  <a:pt x="0" y="0"/>
                </a:lnTo>
                <a:lnTo>
                  <a:pt x="0" y="708660"/>
                </a:lnTo>
                <a:close/>
              </a:path>
            </a:pathLst>
          </a:custGeom>
          <a:solidFill>
            <a:srgbClr val="FF7B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275576" y="4399788"/>
            <a:ext cx="175260" cy="708660"/>
          </a:xfrm>
          <a:custGeom>
            <a:avLst/>
            <a:gdLst/>
            <a:ahLst/>
            <a:cxnLst/>
            <a:rect l="l" t="t" r="r" b="b"/>
            <a:pathLst>
              <a:path w="175259" h="708660">
                <a:moveTo>
                  <a:pt x="0" y="708660"/>
                </a:moveTo>
                <a:lnTo>
                  <a:pt x="175259" y="708660"/>
                </a:lnTo>
                <a:lnTo>
                  <a:pt x="175259" y="0"/>
                </a:lnTo>
                <a:lnTo>
                  <a:pt x="0" y="0"/>
                </a:lnTo>
                <a:lnTo>
                  <a:pt x="0" y="70866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539228" y="4430267"/>
            <a:ext cx="175260" cy="678180"/>
          </a:xfrm>
          <a:custGeom>
            <a:avLst/>
            <a:gdLst/>
            <a:ahLst/>
            <a:cxnLst/>
            <a:rect l="l" t="t" r="r" b="b"/>
            <a:pathLst>
              <a:path w="175259" h="678179">
                <a:moveTo>
                  <a:pt x="0" y="678179"/>
                </a:moveTo>
                <a:lnTo>
                  <a:pt x="175259" y="678179"/>
                </a:lnTo>
                <a:lnTo>
                  <a:pt x="175259" y="0"/>
                </a:lnTo>
                <a:lnTo>
                  <a:pt x="0" y="0"/>
                </a:lnTo>
                <a:lnTo>
                  <a:pt x="0" y="678179"/>
                </a:lnTo>
                <a:close/>
              </a:path>
            </a:pathLst>
          </a:custGeom>
          <a:solidFill>
            <a:srgbClr val="FF7B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539228" y="4430267"/>
            <a:ext cx="175260" cy="678180"/>
          </a:xfrm>
          <a:custGeom>
            <a:avLst/>
            <a:gdLst/>
            <a:ahLst/>
            <a:cxnLst/>
            <a:rect l="l" t="t" r="r" b="b"/>
            <a:pathLst>
              <a:path w="175259" h="678179">
                <a:moveTo>
                  <a:pt x="0" y="678179"/>
                </a:moveTo>
                <a:lnTo>
                  <a:pt x="175259" y="678179"/>
                </a:lnTo>
                <a:lnTo>
                  <a:pt x="175259" y="0"/>
                </a:lnTo>
                <a:lnTo>
                  <a:pt x="0" y="0"/>
                </a:lnTo>
                <a:lnTo>
                  <a:pt x="0" y="678179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801356" y="4622291"/>
            <a:ext cx="175260" cy="486409"/>
          </a:xfrm>
          <a:custGeom>
            <a:avLst/>
            <a:gdLst/>
            <a:ahLst/>
            <a:cxnLst/>
            <a:rect l="l" t="t" r="r" b="b"/>
            <a:pathLst>
              <a:path w="175259" h="486410">
                <a:moveTo>
                  <a:pt x="0" y="486155"/>
                </a:moveTo>
                <a:lnTo>
                  <a:pt x="175259" y="486155"/>
                </a:lnTo>
                <a:lnTo>
                  <a:pt x="175259" y="0"/>
                </a:lnTo>
                <a:lnTo>
                  <a:pt x="0" y="0"/>
                </a:lnTo>
                <a:lnTo>
                  <a:pt x="0" y="486155"/>
                </a:lnTo>
                <a:close/>
              </a:path>
            </a:pathLst>
          </a:custGeom>
          <a:solidFill>
            <a:srgbClr val="FF7B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801356" y="4622291"/>
            <a:ext cx="175260" cy="486409"/>
          </a:xfrm>
          <a:custGeom>
            <a:avLst/>
            <a:gdLst/>
            <a:ahLst/>
            <a:cxnLst/>
            <a:rect l="l" t="t" r="r" b="b"/>
            <a:pathLst>
              <a:path w="175259" h="486410">
                <a:moveTo>
                  <a:pt x="0" y="486155"/>
                </a:moveTo>
                <a:lnTo>
                  <a:pt x="175259" y="486155"/>
                </a:lnTo>
                <a:lnTo>
                  <a:pt x="175259" y="0"/>
                </a:lnTo>
                <a:lnTo>
                  <a:pt x="0" y="0"/>
                </a:lnTo>
                <a:lnTo>
                  <a:pt x="0" y="48615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327135" y="4919471"/>
            <a:ext cx="177165" cy="189230"/>
          </a:xfrm>
          <a:custGeom>
            <a:avLst/>
            <a:gdLst/>
            <a:ahLst/>
            <a:cxnLst/>
            <a:rect l="l" t="t" r="r" b="b"/>
            <a:pathLst>
              <a:path w="177165" h="189229">
                <a:moveTo>
                  <a:pt x="0" y="188975"/>
                </a:moveTo>
                <a:lnTo>
                  <a:pt x="176783" y="188975"/>
                </a:lnTo>
                <a:lnTo>
                  <a:pt x="176783" y="0"/>
                </a:lnTo>
                <a:lnTo>
                  <a:pt x="0" y="0"/>
                </a:lnTo>
                <a:lnTo>
                  <a:pt x="0" y="188975"/>
                </a:lnTo>
                <a:close/>
              </a:path>
            </a:pathLst>
          </a:custGeom>
          <a:solidFill>
            <a:srgbClr val="FF7B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327135" y="4919471"/>
            <a:ext cx="177165" cy="189230"/>
          </a:xfrm>
          <a:custGeom>
            <a:avLst/>
            <a:gdLst/>
            <a:ahLst/>
            <a:cxnLst/>
            <a:rect l="l" t="t" r="r" b="b"/>
            <a:pathLst>
              <a:path w="177165" h="189229">
                <a:moveTo>
                  <a:pt x="0" y="188975"/>
                </a:moveTo>
                <a:lnTo>
                  <a:pt x="176783" y="188975"/>
                </a:lnTo>
                <a:lnTo>
                  <a:pt x="176783" y="0"/>
                </a:lnTo>
                <a:lnTo>
                  <a:pt x="0" y="0"/>
                </a:lnTo>
                <a:lnTo>
                  <a:pt x="0" y="18897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60119" y="1789176"/>
            <a:ext cx="177165" cy="3319779"/>
          </a:xfrm>
          <a:custGeom>
            <a:avLst/>
            <a:gdLst/>
            <a:ahLst/>
            <a:cxnLst/>
            <a:rect l="l" t="t" r="r" b="b"/>
            <a:pathLst>
              <a:path w="177165" h="3319779">
                <a:moveTo>
                  <a:pt x="176784" y="0"/>
                </a:moveTo>
                <a:lnTo>
                  <a:pt x="0" y="0"/>
                </a:lnTo>
                <a:lnTo>
                  <a:pt x="0" y="3319272"/>
                </a:lnTo>
                <a:lnTo>
                  <a:pt x="176784" y="3319272"/>
                </a:lnTo>
                <a:lnTo>
                  <a:pt x="176784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223772" y="2631948"/>
            <a:ext cx="175260" cy="2476500"/>
          </a:xfrm>
          <a:custGeom>
            <a:avLst/>
            <a:gdLst/>
            <a:ahLst/>
            <a:cxnLst/>
            <a:rect l="l" t="t" r="r" b="b"/>
            <a:pathLst>
              <a:path w="175259" h="2476500">
                <a:moveTo>
                  <a:pt x="175259" y="0"/>
                </a:moveTo>
                <a:lnTo>
                  <a:pt x="0" y="0"/>
                </a:lnTo>
                <a:lnTo>
                  <a:pt x="0" y="2476500"/>
                </a:lnTo>
                <a:lnTo>
                  <a:pt x="175259" y="2476500"/>
                </a:lnTo>
                <a:lnTo>
                  <a:pt x="175259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487424" y="2694432"/>
            <a:ext cx="175260" cy="2414270"/>
          </a:xfrm>
          <a:custGeom>
            <a:avLst/>
            <a:gdLst/>
            <a:ahLst/>
            <a:cxnLst/>
            <a:rect l="l" t="t" r="r" b="b"/>
            <a:pathLst>
              <a:path w="175260" h="2414270">
                <a:moveTo>
                  <a:pt x="175259" y="0"/>
                </a:moveTo>
                <a:lnTo>
                  <a:pt x="0" y="0"/>
                </a:lnTo>
                <a:lnTo>
                  <a:pt x="0" y="2414016"/>
                </a:lnTo>
                <a:lnTo>
                  <a:pt x="175259" y="2414016"/>
                </a:lnTo>
                <a:lnTo>
                  <a:pt x="175259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749551" y="3096767"/>
            <a:ext cx="177165" cy="2011680"/>
          </a:xfrm>
          <a:custGeom>
            <a:avLst/>
            <a:gdLst/>
            <a:ahLst/>
            <a:cxnLst/>
            <a:rect l="l" t="t" r="r" b="b"/>
            <a:pathLst>
              <a:path w="177164" h="2011679">
                <a:moveTo>
                  <a:pt x="176784" y="0"/>
                </a:moveTo>
                <a:lnTo>
                  <a:pt x="0" y="0"/>
                </a:lnTo>
                <a:lnTo>
                  <a:pt x="0" y="2011680"/>
                </a:lnTo>
                <a:lnTo>
                  <a:pt x="176784" y="2011680"/>
                </a:lnTo>
                <a:lnTo>
                  <a:pt x="176784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013204" y="3128772"/>
            <a:ext cx="175260" cy="1979930"/>
          </a:xfrm>
          <a:custGeom>
            <a:avLst/>
            <a:gdLst/>
            <a:ahLst/>
            <a:cxnLst/>
            <a:rect l="l" t="t" r="r" b="b"/>
            <a:pathLst>
              <a:path w="175260" h="1979929">
                <a:moveTo>
                  <a:pt x="175259" y="0"/>
                </a:moveTo>
                <a:lnTo>
                  <a:pt x="0" y="0"/>
                </a:lnTo>
                <a:lnTo>
                  <a:pt x="0" y="1979676"/>
                </a:lnTo>
                <a:lnTo>
                  <a:pt x="175259" y="1979676"/>
                </a:lnTo>
                <a:lnTo>
                  <a:pt x="175259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276855" y="3241548"/>
            <a:ext cx="175260" cy="1866900"/>
          </a:xfrm>
          <a:custGeom>
            <a:avLst/>
            <a:gdLst/>
            <a:ahLst/>
            <a:cxnLst/>
            <a:rect l="l" t="t" r="r" b="b"/>
            <a:pathLst>
              <a:path w="175260" h="1866900">
                <a:moveTo>
                  <a:pt x="175260" y="0"/>
                </a:moveTo>
                <a:lnTo>
                  <a:pt x="0" y="0"/>
                </a:lnTo>
                <a:lnTo>
                  <a:pt x="0" y="1866900"/>
                </a:lnTo>
                <a:lnTo>
                  <a:pt x="175260" y="1866900"/>
                </a:lnTo>
                <a:lnTo>
                  <a:pt x="175260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538983" y="3308603"/>
            <a:ext cx="175260" cy="1800225"/>
          </a:xfrm>
          <a:custGeom>
            <a:avLst/>
            <a:gdLst/>
            <a:ahLst/>
            <a:cxnLst/>
            <a:rect l="l" t="t" r="r" b="b"/>
            <a:pathLst>
              <a:path w="175260" h="1800225">
                <a:moveTo>
                  <a:pt x="175260" y="0"/>
                </a:moveTo>
                <a:lnTo>
                  <a:pt x="0" y="0"/>
                </a:lnTo>
                <a:lnTo>
                  <a:pt x="0" y="1799844"/>
                </a:lnTo>
                <a:lnTo>
                  <a:pt x="175260" y="1799844"/>
                </a:lnTo>
                <a:lnTo>
                  <a:pt x="175260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802635" y="3441191"/>
            <a:ext cx="175260" cy="1667510"/>
          </a:xfrm>
          <a:custGeom>
            <a:avLst/>
            <a:gdLst/>
            <a:ahLst/>
            <a:cxnLst/>
            <a:rect l="l" t="t" r="r" b="b"/>
            <a:pathLst>
              <a:path w="175260" h="1667510">
                <a:moveTo>
                  <a:pt x="175259" y="0"/>
                </a:moveTo>
                <a:lnTo>
                  <a:pt x="0" y="0"/>
                </a:lnTo>
                <a:lnTo>
                  <a:pt x="0" y="1667256"/>
                </a:lnTo>
                <a:lnTo>
                  <a:pt x="175259" y="1667256"/>
                </a:lnTo>
                <a:lnTo>
                  <a:pt x="175259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328415" y="3508247"/>
            <a:ext cx="175260" cy="1600200"/>
          </a:xfrm>
          <a:custGeom>
            <a:avLst/>
            <a:gdLst/>
            <a:ahLst/>
            <a:cxnLst/>
            <a:rect l="l" t="t" r="r" b="b"/>
            <a:pathLst>
              <a:path w="175260" h="1600200">
                <a:moveTo>
                  <a:pt x="175260" y="0"/>
                </a:moveTo>
                <a:lnTo>
                  <a:pt x="0" y="0"/>
                </a:lnTo>
                <a:lnTo>
                  <a:pt x="0" y="1600200"/>
                </a:lnTo>
                <a:lnTo>
                  <a:pt x="175260" y="1600200"/>
                </a:lnTo>
                <a:lnTo>
                  <a:pt x="175260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117847" y="3637788"/>
            <a:ext cx="175260" cy="1470660"/>
          </a:xfrm>
          <a:custGeom>
            <a:avLst/>
            <a:gdLst/>
            <a:ahLst/>
            <a:cxnLst/>
            <a:rect l="l" t="t" r="r" b="b"/>
            <a:pathLst>
              <a:path w="175260" h="1470660">
                <a:moveTo>
                  <a:pt x="175260" y="0"/>
                </a:moveTo>
                <a:lnTo>
                  <a:pt x="0" y="0"/>
                </a:lnTo>
                <a:lnTo>
                  <a:pt x="0" y="1470660"/>
                </a:lnTo>
                <a:lnTo>
                  <a:pt x="175260" y="1470660"/>
                </a:lnTo>
                <a:lnTo>
                  <a:pt x="175260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643628" y="3776471"/>
            <a:ext cx="177165" cy="1332230"/>
          </a:xfrm>
          <a:custGeom>
            <a:avLst/>
            <a:gdLst/>
            <a:ahLst/>
            <a:cxnLst/>
            <a:rect l="l" t="t" r="r" b="b"/>
            <a:pathLst>
              <a:path w="177164" h="1332229">
                <a:moveTo>
                  <a:pt x="176784" y="0"/>
                </a:moveTo>
                <a:lnTo>
                  <a:pt x="0" y="0"/>
                </a:lnTo>
                <a:lnTo>
                  <a:pt x="0" y="1331976"/>
                </a:lnTo>
                <a:lnTo>
                  <a:pt x="176784" y="1331976"/>
                </a:lnTo>
                <a:lnTo>
                  <a:pt x="176784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907279" y="3890771"/>
            <a:ext cx="175260" cy="1217930"/>
          </a:xfrm>
          <a:custGeom>
            <a:avLst/>
            <a:gdLst/>
            <a:ahLst/>
            <a:cxnLst/>
            <a:rect l="l" t="t" r="r" b="b"/>
            <a:pathLst>
              <a:path w="175260" h="1217929">
                <a:moveTo>
                  <a:pt x="175260" y="0"/>
                </a:moveTo>
                <a:lnTo>
                  <a:pt x="0" y="0"/>
                </a:lnTo>
                <a:lnTo>
                  <a:pt x="0" y="1217676"/>
                </a:lnTo>
                <a:lnTo>
                  <a:pt x="175260" y="1217676"/>
                </a:lnTo>
                <a:lnTo>
                  <a:pt x="175260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170932" y="3910584"/>
            <a:ext cx="175260" cy="1198245"/>
          </a:xfrm>
          <a:custGeom>
            <a:avLst/>
            <a:gdLst/>
            <a:ahLst/>
            <a:cxnLst/>
            <a:rect l="l" t="t" r="r" b="b"/>
            <a:pathLst>
              <a:path w="175260" h="1198245">
                <a:moveTo>
                  <a:pt x="175259" y="0"/>
                </a:moveTo>
                <a:lnTo>
                  <a:pt x="0" y="0"/>
                </a:lnTo>
                <a:lnTo>
                  <a:pt x="0" y="1197864"/>
                </a:lnTo>
                <a:lnTo>
                  <a:pt x="175259" y="1197864"/>
                </a:lnTo>
                <a:lnTo>
                  <a:pt x="175259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433059" y="3918203"/>
            <a:ext cx="175260" cy="1190625"/>
          </a:xfrm>
          <a:custGeom>
            <a:avLst/>
            <a:gdLst/>
            <a:ahLst/>
            <a:cxnLst/>
            <a:rect l="l" t="t" r="r" b="b"/>
            <a:pathLst>
              <a:path w="175260" h="1190625">
                <a:moveTo>
                  <a:pt x="175260" y="0"/>
                </a:moveTo>
                <a:lnTo>
                  <a:pt x="0" y="0"/>
                </a:lnTo>
                <a:lnTo>
                  <a:pt x="0" y="1190244"/>
                </a:lnTo>
                <a:lnTo>
                  <a:pt x="175260" y="1190244"/>
                </a:lnTo>
                <a:lnTo>
                  <a:pt x="175260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222491" y="4287011"/>
            <a:ext cx="175260" cy="821690"/>
          </a:xfrm>
          <a:custGeom>
            <a:avLst/>
            <a:gdLst/>
            <a:ahLst/>
            <a:cxnLst/>
            <a:rect l="l" t="t" r="r" b="b"/>
            <a:pathLst>
              <a:path w="175260" h="821689">
                <a:moveTo>
                  <a:pt x="175260" y="0"/>
                </a:moveTo>
                <a:lnTo>
                  <a:pt x="0" y="0"/>
                </a:lnTo>
                <a:lnTo>
                  <a:pt x="0" y="821436"/>
                </a:lnTo>
                <a:lnTo>
                  <a:pt x="175260" y="821436"/>
                </a:lnTo>
                <a:lnTo>
                  <a:pt x="175260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749795" y="4352544"/>
            <a:ext cx="175260" cy="756285"/>
          </a:xfrm>
          <a:custGeom>
            <a:avLst/>
            <a:gdLst/>
            <a:ahLst/>
            <a:cxnLst/>
            <a:rect l="l" t="t" r="r" b="b"/>
            <a:pathLst>
              <a:path w="175259" h="756285">
                <a:moveTo>
                  <a:pt x="175259" y="0"/>
                </a:moveTo>
                <a:lnTo>
                  <a:pt x="0" y="0"/>
                </a:lnTo>
                <a:lnTo>
                  <a:pt x="0" y="755903"/>
                </a:lnTo>
                <a:lnTo>
                  <a:pt x="175259" y="755903"/>
                </a:lnTo>
                <a:lnTo>
                  <a:pt x="175259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065007" y="4695444"/>
            <a:ext cx="175260" cy="413384"/>
          </a:xfrm>
          <a:custGeom>
            <a:avLst/>
            <a:gdLst/>
            <a:ahLst/>
            <a:cxnLst/>
            <a:rect l="l" t="t" r="r" b="b"/>
            <a:pathLst>
              <a:path w="175259" h="413385">
                <a:moveTo>
                  <a:pt x="175260" y="0"/>
                </a:moveTo>
                <a:lnTo>
                  <a:pt x="0" y="0"/>
                </a:lnTo>
                <a:lnTo>
                  <a:pt x="0" y="413003"/>
                </a:lnTo>
                <a:lnTo>
                  <a:pt x="175260" y="413003"/>
                </a:lnTo>
                <a:lnTo>
                  <a:pt x="175260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960119" y="1789176"/>
            <a:ext cx="177165" cy="3319779"/>
          </a:xfrm>
          <a:custGeom>
            <a:avLst/>
            <a:gdLst/>
            <a:ahLst/>
            <a:cxnLst/>
            <a:rect l="l" t="t" r="r" b="b"/>
            <a:pathLst>
              <a:path w="177165" h="3319779">
                <a:moveTo>
                  <a:pt x="0" y="0"/>
                </a:moveTo>
                <a:lnTo>
                  <a:pt x="176784" y="0"/>
                </a:lnTo>
                <a:lnTo>
                  <a:pt x="176784" y="3319272"/>
                </a:lnTo>
                <a:lnTo>
                  <a:pt x="0" y="3319272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223772" y="2631948"/>
            <a:ext cx="175260" cy="2476500"/>
          </a:xfrm>
          <a:custGeom>
            <a:avLst/>
            <a:gdLst/>
            <a:ahLst/>
            <a:cxnLst/>
            <a:rect l="l" t="t" r="r" b="b"/>
            <a:pathLst>
              <a:path w="175259" h="2476500">
                <a:moveTo>
                  <a:pt x="0" y="0"/>
                </a:moveTo>
                <a:lnTo>
                  <a:pt x="175259" y="0"/>
                </a:lnTo>
                <a:lnTo>
                  <a:pt x="175259" y="2476500"/>
                </a:lnTo>
                <a:lnTo>
                  <a:pt x="0" y="2476500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487424" y="2694432"/>
            <a:ext cx="175260" cy="2414270"/>
          </a:xfrm>
          <a:custGeom>
            <a:avLst/>
            <a:gdLst/>
            <a:ahLst/>
            <a:cxnLst/>
            <a:rect l="l" t="t" r="r" b="b"/>
            <a:pathLst>
              <a:path w="175260" h="2414270">
                <a:moveTo>
                  <a:pt x="0" y="0"/>
                </a:moveTo>
                <a:lnTo>
                  <a:pt x="175259" y="0"/>
                </a:lnTo>
                <a:lnTo>
                  <a:pt x="175259" y="2414016"/>
                </a:lnTo>
                <a:lnTo>
                  <a:pt x="0" y="2414016"/>
                </a:lnTo>
                <a:lnTo>
                  <a:pt x="0" y="0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749551" y="3096767"/>
            <a:ext cx="177165" cy="2011680"/>
          </a:xfrm>
          <a:custGeom>
            <a:avLst/>
            <a:gdLst/>
            <a:ahLst/>
            <a:cxnLst/>
            <a:rect l="l" t="t" r="r" b="b"/>
            <a:pathLst>
              <a:path w="177164" h="2011679">
                <a:moveTo>
                  <a:pt x="0" y="0"/>
                </a:moveTo>
                <a:lnTo>
                  <a:pt x="176784" y="0"/>
                </a:lnTo>
                <a:lnTo>
                  <a:pt x="176784" y="2011680"/>
                </a:lnTo>
                <a:lnTo>
                  <a:pt x="0" y="2011680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013204" y="3128772"/>
            <a:ext cx="175260" cy="1979930"/>
          </a:xfrm>
          <a:custGeom>
            <a:avLst/>
            <a:gdLst/>
            <a:ahLst/>
            <a:cxnLst/>
            <a:rect l="l" t="t" r="r" b="b"/>
            <a:pathLst>
              <a:path w="175260" h="1979929">
                <a:moveTo>
                  <a:pt x="0" y="0"/>
                </a:moveTo>
                <a:lnTo>
                  <a:pt x="175259" y="0"/>
                </a:lnTo>
                <a:lnTo>
                  <a:pt x="175259" y="1979676"/>
                </a:lnTo>
                <a:lnTo>
                  <a:pt x="0" y="1979676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276855" y="3241548"/>
            <a:ext cx="175260" cy="1866900"/>
          </a:xfrm>
          <a:custGeom>
            <a:avLst/>
            <a:gdLst/>
            <a:ahLst/>
            <a:cxnLst/>
            <a:rect l="l" t="t" r="r" b="b"/>
            <a:pathLst>
              <a:path w="175260" h="1866900">
                <a:moveTo>
                  <a:pt x="0" y="0"/>
                </a:moveTo>
                <a:lnTo>
                  <a:pt x="175260" y="0"/>
                </a:lnTo>
                <a:lnTo>
                  <a:pt x="175260" y="1866900"/>
                </a:lnTo>
                <a:lnTo>
                  <a:pt x="0" y="1866900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538983" y="3308603"/>
            <a:ext cx="175260" cy="1800225"/>
          </a:xfrm>
          <a:custGeom>
            <a:avLst/>
            <a:gdLst/>
            <a:ahLst/>
            <a:cxnLst/>
            <a:rect l="l" t="t" r="r" b="b"/>
            <a:pathLst>
              <a:path w="175260" h="1800225">
                <a:moveTo>
                  <a:pt x="0" y="0"/>
                </a:moveTo>
                <a:lnTo>
                  <a:pt x="175260" y="0"/>
                </a:lnTo>
                <a:lnTo>
                  <a:pt x="175260" y="1799844"/>
                </a:lnTo>
                <a:lnTo>
                  <a:pt x="0" y="1799844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802635" y="3441191"/>
            <a:ext cx="175260" cy="1667510"/>
          </a:xfrm>
          <a:custGeom>
            <a:avLst/>
            <a:gdLst/>
            <a:ahLst/>
            <a:cxnLst/>
            <a:rect l="l" t="t" r="r" b="b"/>
            <a:pathLst>
              <a:path w="175260" h="1667510">
                <a:moveTo>
                  <a:pt x="0" y="0"/>
                </a:moveTo>
                <a:lnTo>
                  <a:pt x="175259" y="0"/>
                </a:lnTo>
                <a:lnTo>
                  <a:pt x="175259" y="1667256"/>
                </a:lnTo>
                <a:lnTo>
                  <a:pt x="0" y="1667256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328415" y="3508247"/>
            <a:ext cx="175260" cy="1600200"/>
          </a:xfrm>
          <a:custGeom>
            <a:avLst/>
            <a:gdLst/>
            <a:ahLst/>
            <a:cxnLst/>
            <a:rect l="l" t="t" r="r" b="b"/>
            <a:pathLst>
              <a:path w="175260" h="1600200">
                <a:moveTo>
                  <a:pt x="0" y="0"/>
                </a:moveTo>
                <a:lnTo>
                  <a:pt x="175260" y="0"/>
                </a:lnTo>
                <a:lnTo>
                  <a:pt x="175260" y="1600200"/>
                </a:lnTo>
                <a:lnTo>
                  <a:pt x="0" y="1600200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117847" y="3637788"/>
            <a:ext cx="175260" cy="1470660"/>
          </a:xfrm>
          <a:custGeom>
            <a:avLst/>
            <a:gdLst/>
            <a:ahLst/>
            <a:cxnLst/>
            <a:rect l="l" t="t" r="r" b="b"/>
            <a:pathLst>
              <a:path w="175260" h="1470660">
                <a:moveTo>
                  <a:pt x="0" y="0"/>
                </a:moveTo>
                <a:lnTo>
                  <a:pt x="175260" y="0"/>
                </a:lnTo>
                <a:lnTo>
                  <a:pt x="175260" y="1470660"/>
                </a:lnTo>
                <a:lnTo>
                  <a:pt x="0" y="1470660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643628" y="3776471"/>
            <a:ext cx="177165" cy="1332230"/>
          </a:xfrm>
          <a:custGeom>
            <a:avLst/>
            <a:gdLst/>
            <a:ahLst/>
            <a:cxnLst/>
            <a:rect l="l" t="t" r="r" b="b"/>
            <a:pathLst>
              <a:path w="177164" h="1332229">
                <a:moveTo>
                  <a:pt x="0" y="0"/>
                </a:moveTo>
                <a:lnTo>
                  <a:pt x="176784" y="0"/>
                </a:lnTo>
                <a:lnTo>
                  <a:pt x="176784" y="1331976"/>
                </a:lnTo>
                <a:lnTo>
                  <a:pt x="0" y="1331976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907279" y="3890771"/>
            <a:ext cx="175260" cy="1217930"/>
          </a:xfrm>
          <a:custGeom>
            <a:avLst/>
            <a:gdLst/>
            <a:ahLst/>
            <a:cxnLst/>
            <a:rect l="l" t="t" r="r" b="b"/>
            <a:pathLst>
              <a:path w="175260" h="1217929">
                <a:moveTo>
                  <a:pt x="0" y="0"/>
                </a:moveTo>
                <a:lnTo>
                  <a:pt x="175260" y="0"/>
                </a:lnTo>
                <a:lnTo>
                  <a:pt x="175260" y="1217676"/>
                </a:lnTo>
                <a:lnTo>
                  <a:pt x="0" y="1217676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170932" y="3910584"/>
            <a:ext cx="175260" cy="1198245"/>
          </a:xfrm>
          <a:custGeom>
            <a:avLst/>
            <a:gdLst/>
            <a:ahLst/>
            <a:cxnLst/>
            <a:rect l="l" t="t" r="r" b="b"/>
            <a:pathLst>
              <a:path w="175260" h="1198245">
                <a:moveTo>
                  <a:pt x="0" y="0"/>
                </a:moveTo>
                <a:lnTo>
                  <a:pt x="175259" y="0"/>
                </a:lnTo>
                <a:lnTo>
                  <a:pt x="175259" y="1197864"/>
                </a:lnTo>
                <a:lnTo>
                  <a:pt x="0" y="1197864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433059" y="3918203"/>
            <a:ext cx="175260" cy="1190625"/>
          </a:xfrm>
          <a:custGeom>
            <a:avLst/>
            <a:gdLst/>
            <a:ahLst/>
            <a:cxnLst/>
            <a:rect l="l" t="t" r="r" b="b"/>
            <a:pathLst>
              <a:path w="175260" h="1190625">
                <a:moveTo>
                  <a:pt x="0" y="0"/>
                </a:moveTo>
                <a:lnTo>
                  <a:pt x="175260" y="0"/>
                </a:lnTo>
                <a:lnTo>
                  <a:pt x="175260" y="1190244"/>
                </a:lnTo>
                <a:lnTo>
                  <a:pt x="0" y="1190244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222491" y="4287011"/>
            <a:ext cx="175260" cy="821690"/>
          </a:xfrm>
          <a:custGeom>
            <a:avLst/>
            <a:gdLst/>
            <a:ahLst/>
            <a:cxnLst/>
            <a:rect l="l" t="t" r="r" b="b"/>
            <a:pathLst>
              <a:path w="175260" h="821689">
                <a:moveTo>
                  <a:pt x="0" y="0"/>
                </a:moveTo>
                <a:lnTo>
                  <a:pt x="175260" y="0"/>
                </a:lnTo>
                <a:lnTo>
                  <a:pt x="175260" y="821436"/>
                </a:lnTo>
                <a:lnTo>
                  <a:pt x="0" y="821436"/>
                </a:lnTo>
                <a:lnTo>
                  <a:pt x="0" y="0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749795" y="4352544"/>
            <a:ext cx="175260" cy="756285"/>
          </a:xfrm>
          <a:custGeom>
            <a:avLst/>
            <a:gdLst/>
            <a:ahLst/>
            <a:cxnLst/>
            <a:rect l="l" t="t" r="r" b="b"/>
            <a:pathLst>
              <a:path w="175259" h="756285">
                <a:moveTo>
                  <a:pt x="0" y="0"/>
                </a:moveTo>
                <a:lnTo>
                  <a:pt x="175259" y="0"/>
                </a:lnTo>
                <a:lnTo>
                  <a:pt x="175259" y="755903"/>
                </a:lnTo>
                <a:lnTo>
                  <a:pt x="0" y="755903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065007" y="4695444"/>
            <a:ext cx="175260" cy="413384"/>
          </a:xfrm>
          <a:custGeom>
            <a:avLst/>
            <a:gdLst/>
            <a:ahLst/>
            <a:cxnLst/>
            <a:rect l="l" t="t" r="r" b="b"/>
            <a:pathLst>
              <a:path w="175259" h="413385">
                <a:moveTo>
                  <a:pt x="0" y="0"/>
                </a:moveTo>
                <a:lnTo>
                  <a:pt x="175260" y="0"/>
                </a:lnTo>
                <a:lnTo>
                  <a:pt x="175260" y="413003"/>
                </a:lnTo>
                <a:lnTo>
                  <a:pt x="0" y="413003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917447" y="1740407"/>
            <a:ext cx="0" cy="3368040"/>
          </a:xfrm>
          <a:custGeom>
            <a:avLst/>
            <a:gdLst/>
            <a:ahLst/>
            <a:cxnLst/>
            <a:rect l="l" t="t" r="r" b="b"/>
            <a:pathLst>
              <a:path h="3368040">
                <a:moveTo>
                  <a:pt x="0" y="336804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77824" y="4547615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77824" y="3985259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77824" y="3424428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77824" y="2863595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77824" y="2301239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917447" y="5108447"/>
            <a:ext cx="7629525" cy="0"/>
          </a:xfrm>
          <a:custGeom>
            <a:avLst/>
            <a:gdLst/>
            <a:ahLst/>
            <a:cxnLst/>
            <a:rect l="l" t="t" r="r" b="b"/>
            <a:pathLst>
              <a:path w="7629525">
                <a:moveTo>
                  <a:pt x="0" y="0"/>
                </a:moveTo>
                <a:lnTo>
                  <a:pt x="762914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/>
          <p:nvPr/>
        </p:nvSpPr>
        <p:spPr>
          <a:xfrm>
            <a:off x="642924" y="5012182"/>
            <a:ext cx="1758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 Narrow"/>
                <a:cs typeface="Arial Narrow"/>
              </a:rPr>
              <a:t>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39" name="object 139"/>
          <p:cNvSpPr txBox="1">
            <a:spLocks noGrp="1"/>
          </p:cNvSpPr>
          <p:nvPr>
            <p:ph type="sldNum" sz="quarter" idx="4294967295"/>
          </p:nvPr>
        </p:nvSpPr>
        <p:spPr>
          <a:xfrm>
            <a:off x="8841231" y="6616914"/>
            <a:ext cx="213359" cy="230504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130" name="object 130"/>
          <p:cNvSpPr txBox="1"/>
          <p:nvPr/>
        </p:nvSpPr>
        <p:spPr>
          <a:xfrm>
            <a:off x="585012" y="4450460"/>
            <a:ext cx="23367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 Narrow"/>
                <a:cs typeface="Arial Narrow"/>
              </a:rPr>
              <a:t>30%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585012" y="3888435"/>
            <a:ext cx="2343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 Narrow"/>
                <a:cs typeface="Arial Narrow"/>
              </a:rPr>
              <a:t>60%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585012" y="3327272"/>
            <a:ext cx="23367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 Narrow"/>
                <a:cs typeface="Arial Narrow"/>
              </a:rPr>
              <a:t>90%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527100" y="2765551"/>
            <a:ext cx="2921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 Narrow"/>
                <a:cs typeface="Arial Narrow"/>
              </a:rPr>
              <a:t>120%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527100" y="2204085"/>
            <a:ext cx="2921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 Narrow"/>
                <a:cs typeface="Arial Narrow"/>
              </a:rPr>
              <a:t>150%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527100" y="1642364"/>
            <a:ext cx="2921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 Narrow"/>
                <a:cs typeface="Arial Narrow"/>
              </a:rPr>
              <a:t>180%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963192" y="5174960"/>
            <a:ext cx="7539355" cy="883285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30"/>
              </a:spcBef>
            </a:pPr>
            <a:r>
              <a:rPr sz="1000" spc="-5" dirty="0">
                <a:latin typeface="Arial Narrow"/>
                <a:cs typeface="Arial Narrow"/>
              </a:rPr>
              <a:t>Gö</a:t>
            </a:r>
            <a:r>
              <a:rPr sz="1000" dirty="0">
                <a:latin typeface="Arial Narrow"/>
                <a:cs typeface="Arial Narrow"/>
              </a:rPr>
              <a:t>r</a:t>
            </a:r>
            <a:r>
              <a:rPr sz="1000" spc="-5" dirty="0">
                <a:latin typeface="Arial Narrow"/>
                <a:cs typeface="Arial Narrow"/>
              </a:rPr>
              <a:t>ö</a:t>
            </a:r>
            <a:r>
              <a:rPr sz="1000" dirty="0">
                <a:latin typeface="Arial Narrow"/>
                <a:cs typeface="Arial Narrow"/>
              </a:rPr>
              <a:t>g</a:t>
            </a:r>
            <a:r>
              <a:rPr sz="1000" spc="-5" dirty="0">
                <a:latin typeface="Arial Narrow"/>
                <a:cs typeface="Arial Narrow"/>
              </a:rPr>
              <a:t>o</a:t>
            </a:r>
            <a:r>
              <a:rPr sz="1000" dirty="0">
                <a:latin typeface="Arial Narrow"/>
                <a:cs typeface="Arial Narrow"/>
              </a:rPr>
              <a:t>r</a:t>
            </a:r>
            <a:r>
              <a:rPr sz="1000" spc="-5" dirty="0">
                <a:latin typeface="Arial Narrow"/>
                <a:cs typeface="Arial Narrow"/>
              </a:rPr>
              <a:t>szág</a:t>
            </a:r>
            <a:endParaRPr sz="1000">
              <a:latin typeface="Arial Narrow"/>
              <a:cs typeface="Arial Narrow"/>
            </a:endParaRPr>
          </a:p>
          <a:p>
            <a:pPr marL="400685" marR="5080" indent="-110489" algn="r">
              <a:lnSpc>
                <a:spcPts val="2070"/>
              </a:lnSpc>
              <a:spcBef>
                <a:spcPts val="210"/>
              </a:spcBef>
            </a:pPr>
            <a:r>
              <a:rPr sz="1000" spc="-5" dirty="0">
                <a:latin typeface="Arial Narrow"/>
                <a:cs typeface="Arial Narrow"/>
              </a:rPr>
              <a:t>Ola</a:t>
            </a:r>
            <a:r>
              <a:rPr sz="1000" spc="5" dirty="0">
                <a:latin typeface="Arial Narrow"/>
                <a:cs typeface="Arial Narrow"/>
              </a:rPr>
              <a:t>s</a:t>
            </a:r>
            <a:r>
              <a:rPr sz="1000" spc="-5" dirty="0">
                <a:latin typeface="Arial Narrow"/>
                <a:cs typeface="Arial Narrow"/>
              </a:rPr>
              <a:t>zo</a:t>
            </a:r>
            <a:r>
              <a:rPr sz="1000" spc="-10" dirty="0">
                <a:latin typeface="Arial Narrow"/>
                <a:cs typeface="Arial Narrow"/>
              </a:rPr>
              <a:t>r</a:t>
            </a:r>
            <a:r>
              <a:rPr sz="1000" spc="5" dirty="0">
                <a:latin typeface="Arial Narrow"/>
                <a:cs typeface="Arial Narrow"/>
              </a:rPr>
              <a:t>s</a:t>
            </a:r>
            <a:r>
              <a:rPr sz="1000" spc="-5" dirty="0">
                <a:latin typeface="Arial Narrow"/>
                <a:cs typeface="Arial Narrow"/>
              </a:rPr>
              <a:t>zág </a:t>
            </a:r>
            <a:r>
              <a:rPr sz="1000" spc="0" dirty="0">
                <a:latin typeface="Arial Narrow"/>
                <a:cs typeface="Arial Narrow"/>
              </a:rPr>
              <a:t>P</a:t>
            </a:r>
            <a:r>
              <a:rPr sz="1000" spc="-5" dirty="0">
                <a:latin typeface="Arial Narrow"/>
                <a:cs typeface="Arial Narrow"/>
              </a:rPr>
              <a:t>o</a:t>
            </a:r>
            <a:r>
              <a:rPr sz="1000" spc="-10" dirty="0">
                <a:latin typeface="Arial Narrow"/>
                <a:cs typeface="Arial Narrow"/>
              </a:rPr>
              <a:t>r</a:t>
            </a:r>
            <a:r>
              <a:rPr sz="1000" spc="-5" dirty="0">
                <a:latin typeface="Arial Narrow"/>
                <a:cs typeface="Arial Narrow"/>
              </a:rPr>
              <a:t>tu</a:t>
            </a:r>
            <a:r>
              <a:rPr sz="1000" dirty="0">
                <a:latin typeface="Arial Narrow"/>
                <a:cs typeface="Arial Narrow"/>
              </a:rPr>
              <a:t>g</a:t>
            </a:r>
            <a:r>
              <a:rPr sz="1000" spc="-5" dirty="0">
                <a:latin typeface="Arial Narrow"/>
                <a:cs typeface="Arial Narrow"/>
              </a:rPr>
              <a:t>á</a:t>
            </a:r>
            <a:r>
              <a:rPr sz="1000" spc="5" dirty="0">
                <a:latin typeface="Arial Narrow"/>
                <a:cs typeface="Arial Narrow"/>
              </a:rPr>
              <a:t>l</a:t>
            </a:r>
            <a:r>
              <a:rPr sz="1000" spc="-5" dirty="0">
                <a:latin typeface="Arial Narrow"/>
                <a:cs typeface="Arial Narrow"/>
              </a:rPr>
              <a:t>ia</a:t>
            </a:r>
            <a:endParaRPr sz="1000">
              <a:latin typeface="Arial Narrow"/>
              <a:cs typeface="Arial Narrow"/>
            </a:endParaRPr>
          </a:p>
          <a:p>
            <a:pPr marL="180340" marR="5715" indent="387350" algn="r">
              <a:lnSpc>
                <a:spcPts val="2070"/>
              </a:lnSpc>
            </a:pPr>
            <a:r>
              <a:rPr sz="1000" dirty="0">
                <a:latin typeface="Arial Narrow"/>
                <a:cs typeface="Arial Narrow"/>
              </a:rPr>
              <a:t>C</a:t>
            </a:r>
            <a:r>
              <a:rPr sz="1000" spc="0" dirty="0">
                <a:latin typeface="Arial Narrow"/>
                <a:cs typeface="Arial Narrow"/>
              </a:rPr>
              <a:t>i</a:t>
            </a:r>
            <a:r>
              <a:rPr sz="1000" spc="-5" dirty="0">
                <a:latin typeface="Arial Narrow"/>
                <a:cs typeface="Arial Narrow"/>
              </a:rPr>
              <a:t>p</a:t>
            </a:r>
            <a:r>
              <a:rPr sz="1000" spc="-10" dirty="0">
                <a:latin typeface="Arial Narrow"/>
                <a:cs typeface="Arial Narrow"/>
              </a:rPr>
              <a:t>r</a:t>
            </a:r>
            <a:r>
              <a:rPr sz="1000" spc="-5" dirty="0">
                <a:latin typeface="Arial Narrow"/>
                <a:cs typeface="Arial Narrow"/>
              </a:rPr>
              <a:t>us </a:t>
            </a:r>
            <a:r>
              <a:rPr sz="1000" spc="0" dirty="0">
                <a:latin typeface="Arial Narrow"/>
                <a:cs typeface="Arial Narrow"/>
              </a:rPr>
              <a:t>B</a:t>
            </a:r>
            <a:r>
              <a:rPr sz="1000" spc="-5" dirty="0">
                <a:latin typeface="Arial Narrow"/>
                <a:cs typeface="Arial Narrow"/>
              </a:rPr>
              <a:t>elgium</a:t>
            </a:r>
            <a:endParaRPr sz="1000">
              <a:latin typeface="Arial Narrow"/>
              <a:cs typeface="Arial Narrow"/>
            </a:endParaRPr>
          </a:p>
          <a:p>
            <a:pPr marL="12700" marR="6350" indent="167640" algn="r">
              <a:lnSpc>
                <a:spcPts val="2070"/>
              </a:lnSpc>
              <a:spcBef>
                <a:spcPts val="5"/>
              </a:spcBef>
            </a:pPr>
            <a:r>
              <a:rPr sz="1000" spc="0" dirty="0">
                <a:latin typeface="Arial Narrow"/>
                <a:cs typeface="Arial Narrow"/>
              </a:rPr>
              <a:t>S</a:t>
            </a:r>
            <a:r>
              <a:rPr sz="1000" spc="-5" dirty="0">
                <a:latin typeface="Arial Narrow"/>
                <a:cs typeface="Arial Narrow"/>
              </a:rPr>
              <a:t>p</a:t>
            </a:r>
            <a:r>
              <a:rPr sz="1000" dirty="0">
                <a:latin typeface="Arial Narrow"/>
                <a:cs typeface="Arial Narrow"/>
              </a:rPr>
              <a:t>a</a:t>
            </a:r>
            <a:r>
              <a:rPr sz="1000" spc="-5" dirty="0">
                <a:latin typeface="Arial Narrow"/>
                <a:cs typeface="Arial Narrow"/>
              </a:rPr>
              <a:t>ny</a:t>
            </a:r>
            <a:r>
              <a:rPr sz="1000" dirty="0">
                <a:latin typeface="Arial Narrow"/>
                <a:cs typeface="Arial Narrow"/>
              </a:rPr>
              <a:t>o</a:t>
            </a:r>
            <a:r>
              <a:rPr sz="1000" spc="-5" dirty="0">
                <a:latin typeface="Arial Narrow"/>
                <a:cs typeface="Arial Narrow"/>
              </a:rPr>
              <a:t>lo</a:t>
            </a:r>
            <a:r>
              <a:rPr sz="1000" dirty="0">
                <a:latin typeface="Arial Narrow"/>
                <a:cs typeface="Arial Narrow"/>
              </a:rPr>
              <a:t>r</a:t>
            </a:r>
            <a:r>
              <a:rPr sz="1000" spc="-5" dirty="0">
                <a:latin typeface="Arial Narrow"/>
                <a:cs typeface="Arial Narrow"/>
              </a:rPr>
              <a:t>szág </a:t>
            </a:r>
            <a:r>
              <a:rPr sz="1000" dirty="0">
                <a:latin typeface="Arial Narrow"/>
                <a:cs typeface="Arial Narrow"/>
              </a:rPr>
              <a:t>Fr</a:t>
            </a:r>
            <a:r>
              <a:rPr sz="1000" spc="-5" dirty="0">
                <a:latin typeface="Arial Narrow"/>
                <a:cs typeface="Arial Narrow"/>
              </a:rPr>
              <a:t>a</a:t>
            </a:r>
            <a:r>
              <a:rPr sz="1000" dirty="0">
                <a:latin typeface="Arial Narrow"/>
                <a:cs typeface="Arial Narrow"/>
              </a:rPr>
              <a:t>n</a:t>
            </a:r>
            <a:r>
              <a:rPr sz="1000" spc="-5" dirty="0">
                <a:latin typeface="Arial Narrow"/>
                <a:cs typeface="Arial Narrow"/>
              </a:rPr>
              <a:t>ciao</a:t>
            </a:r>
            <a:r>
              <a:rPr sz="1000" dirty="0">
                <a:latin typeface="Arial Narrow"/>
                <a:cs typeface="Arial Narrow"/>
              </a:rPr>
              <a:t>r</a:t>
            </a:r>
            <a:r>
              <a:rPr sz="1000" spc="-5" dirty="0">
                <a:latin typeface="Arial Narrow"/>
                <a:cs typeface="Arial Narrow"/>
              </a:rPr>
              <a:t>szág </a:t>
            </a:r>
            <a:r>
              <a:rPr sz="1000" spc="0" dirty="0">
                <a:latin typeface="Arial Narrow"/>
                <a:cs typeface="Arial Narrow"/>
              </a:rPr>
              <a:t>E</a:t>
            </a:r>
            <a:r>
              <a:rPr sz="1000" spc="-5" dirty="0">
                <a:latin typeface="Arial Narrow"/>
                <a:cs typeface="Arial Narrow"/>
              </a:rPr>
              <a:t>gy</a:t>
            </a:r>
            <a:r>
              <a:rPr sz="1000" dirty="0">
                <a:latin typeface="Arial Narrow"/>
                <a:cs typeface="Arial Narrow"/>
              </a:rPr>
              <a:t>e</a:t>
            </a:r>
            <a:r>
              <a:rPr sz="1000" spc="-5" dirty="0">
                <a:latin typeface="Arial Narrow"/>
                <a:cs typeface="Arial Narrow"/>
              </a:rPr>
              <a:t>sül</a:t>
            </a:r>
            <a:r>
              <a:rPr sz="1000" dirty="0">
                <a:latin typeface="Arial Narrow"/>
                <a:cs typeface="Arial Narrow"/>
              </a:rPr>
              <a:t>t</a:t>
            </a:r>
            <a:r>
              <a:rPr sz="1000" spc="-5" dirty="0">
                <a:latin typeface="Arial Narrow"/>
                <a:cs typeface="Arial Narrow"/>
              </a:rPr>
              <a:t> </a:t>
            </a:r>
            <a:r>
              <a:rPr sz="1000" spc="0" dirty="0">
                <a:latin typeface="Arial Narrow"/>
                <a:cs typeface="Arial Narrow"/>
              </a:rPr>
              <a:t>K</a:t>
            </a:r>
            <a:r>
              <a:rPr sz="1000" spc="-5" dirty="0">
                <a:latin typeface="Arial Narrow"/>
                <a:cs typeface="Arial Narrow"/>
              </a:rPr>
              <a:t>ir</a:t>
            </a:r>
            <a:r>
              <a:rPr sz="1000" dirty="0">
                <a:latin typeface="Arial Narrow"/>
                <a:cs typeface="Arial Narrow"/>
              </a:rPr>
              <a:t>á</a:t>
            </a:r>
            <a:r>
              <a:rPr sz="1000" spc="-5" dirty="0">
                <a:latin typeface="Arial Narrow"/>
                <a:cs typeface="Arial Narrow"/>
              </a:rPr>
              <a:t>lyság</a:t>
            </a:r>
            <a:endParaRPr sz="1000">
              <a:latin typeface="Arial Narrow"/>
              <a:cs typeface="Arial Narrow"/>
            </a:endParaRPr>
          </a:p>
          <a:p>
            <a:pPr marR="6985" algn="r">
              <a:lnSpc>
                <a:spcPct val="100000"/>
              </a:lnSpc>
              <a:spcBef>
                <a:spcPts val="655"/>
              </a:spcBef>
            </a:pPr>
            <a:r>
              <a:rPr sz="1000" dirty="0">
                <a:latin typeface="Arial Narrow"/>
                <a:cs typeface="Arial Narrow"/>
              </a:rPr>
              <a:t>Hor</a:t>
            </a:r>
            <a:r>
              <a:rPr sz="1000" spc="-5" dirty="0">
                <a:latin typeface="Arial Narrow"/>
                <a:cs typeface="Arial Narrow"/>
              </a:rPr>
              <a:t>vát</a:t>
            </a:r>
            <a:r>
              <a:rPr sz="1000" dirty="0">
                <a:latin typeface="Arial Narrow"/>
                <a:cs typeface="Arial Narrow"/>
              </a:rPr>
              <a:t>or</a:t>
            </a:r>
            <a:r>
              <a:rPr sz="1000" spc="-5" dirty="0">
                <a:latin typeface="Arial Narrow"/>
                <a:cs typeface="Arial Narrow"/>
              </a:rPr>
              <a:t>szág</a:t>
            </a:r>
            <a:endParaRPr sz="1000">
              <a:latin typeface="Arial Narrow"/>
              <a:cs typeface="Arial Narrow"/>
            </a:endParaRPr>
          </a:p>
          <a:p>
            <a:pPr marL="347980" marR="5715" indent="144780" algn="r">
              <a:lnSpc>
                <a:spcPct val="172600"/>
              </a:lnSpc>
            </a:pPr>
            <a:r>
              <a:rPr sz="1000" spc="0" dirty="0">
                <a:latin typeface="Arial Narrow"/>
                <a:cs typeface="Arial Narrow"/>
              </a:rPr>
              <a:t>A</a:t>
            </a:r>
            <a:r>
              <a:rPr sz="1000" spc="-5" dirty="0">
                <a:latin typeface="Arial Narrow"/>
                <a:cs typeface="Arial Narrow"/>
              </a:rPr>
              <a:t>uszt</a:t>
            </a:r>
            <a:r>
              <a:rPr sz="1000" dirty="0">
                <a:latin typeface="Arial Narrow"/>
                <a:cs typeface="Arial Narrow"/>
              </a:rPr>
              <a:t>r</a:t>
            </a:r>
            <a:r>
              <a:rPr sz="1000" spc="-5" dirty="0">
                <a:latin typeface="Arial Narrow"/>
                <a:cs typeface="Arial Narrow"/>
              </a:rPr>
              <a:t>ia </a:t>
            </a:r>
            <a:r>
              <a:rPr sz="1000" spc="0" dirty="0">
                <a:latin typeface="Arial Narrow"/>
                <a:cs typeface="Arial Narrow"/>
              </a:rPr>
              <a:t>E</a:t>
            </a:r>
            <a:r>
              <a:rPr sz="1000" dirty="0">
                <a:latin typeface="Arial Narrow"/>
                <a:cs typeface="Arial Narrow"/>
              </a:rPr>
              <a:t>U28</a:t>
            </a:r>
            <a:r>
              <a:rPr sz="1000" spc="0" dirty="0">
                <a:latin typeface="Arial Narrow"/>
                <a:cs typeface="Arial Narrow"/>
              </a:rPr>
              <a:t>-</a:t>
            </a:r>
            <a:r>
              <a:rPr sz="1000" spc="-5" dirty="0">
                <a:latin typeface="Arial Narrow"/>
                <a:cs typeface="Arial Narrow"/>
              </a:rPr>
              <a:t>átl</a:t>
            </a:r>
            <a:r>
              <a:rPr sz="1000" dirty="0">
                <a:latin typeface="Arial Narrow"/>
                <a:cs typeface="Arial Narrow"/>
              </a:rPr>
              <a:t>ag</a:t>
            </a:r>
            <a:endParaRPr sz="1000">
              <a:latin typeface="Arial Narrow"/>
              <a:cs typeface="Arial Narrow"/>
            </a:endParaRPr>
          </a:p>
          <a:p>
            <a:pPr marL="209550" marR="5715" indent="208279" algn="r">
              <a:lnSpc>
                <a:spcPct val="172600"/>
              </a:lnSpc>
              <a:spcBef>
                <a:spcPts val="5"/>
              </a:spcBef>
            </a:pPr>
            <a:r>
              <a:rPr sz="1000" spc="0" dirty="0">
                <a:latin typeface="Arial Narrow"/>
                <a:cs typeface="Arial Narrow"/>
              </a:rPr>
              <a:t>S</a:t>
            </a:r>
            <a:r>
              <a:rPr sz="1000" spc="-5" dirty="0">
                <a:latin typeface="Arial Narrow"/>
                <a:cs typeface="Arial Narrow"/>
              </a:rPr>
              <a:t>zlové</a:t>
            </a:r>
            <a:r>
              <a:rPr sz="1000" dirty="0">
                <a:latin typeface="Arial Narrow"/>
                <a:cs typeface="Arial Narrow"/>
              </a:rPr>
              <a:t>n</a:t>
            </a:r>
            <a:r>
              <a:rPr sz="1000" spc="-5" dirty="0">
                <a:latin typeface="Arial Narrow"/>
                <a:cs typeface="Arial Narrow"/>
              </a:rPr>
              <a:t>ia Í</a:t>
            </a:r>
            <a:r>
              <a:rPr sz="1000" dirty="0">
                <a:latin typeface="Arial Narrow"/>
                <a:cs typeface="Arial Narrow"/>
              </a:rPr>
              <a:t>r</a:t>
            </a:r>
            <a:r>
              <a:rPr sz="1000" spc="-5" dirty="0">
                <a:latin typeface="Arial Narrow"/>
                <a:cs typeface="Arial Narrow"/>
              </a:rPr>
              <a:t>o</a:t>
            </a:r>
            <a:r>
              <a:rPr sz="1000" dirty="0">
                <a:latin typeface="Arial Narrow"/>
                <a:cs typeface="Arial Narrow"/>
              </a:rPr>
              <a:t>r</a:t>
            </a:r>
            <a:r>
              <a:rPr sz="1000" spc="-5" dirty="0">
                <a:latin typeface="Arial Narrow"/>
                <a:cs typeface="Arial Narrow"/>
              </a:rPr>
              <a:t>szág </a:t>
            </a:r>
            <a:r>
              <a:rPr sz="1000" dirty="0">
                <a:latin typeface="Arial Narrow"/>
                <a:cs typeface="Arial Narrow"/>
              </a:rPr>
              <a:t>M</a:t>
            </a:r>
            <a:r>
              <a:rPr sz="1000" spc="-5" dirty="0">
                <a:latin typeface="Arial Narrow"/>
                <a:cs typeface="Arial Narrow"/>
              </a:rPr>
              <a:t>a</a:t>
            </a:r>
            <a:r>
              <a:rPr sz="1000" dirty="0">
                <a:latin typeface="Arial Narrow"/>
                <a:cs typeface="Arial Narrow"/>
              </a:rPr>
              <a:t>g</a:t>
            </a:r>
            <a:r>
              <a:rPr sz="1000" spc="-5" dirty="0">
                <a:latin typeface="Arial Narrow"/>
                <a:cs typeface="Arial Narrow"/>
              </a:rPr>
              <a:t>ya</a:t>
            </a:r>
            <a:r>
              <a:rPr sz="1000" dirty="0">
                <a:latin typeface="Arial Narrow"/>
                <a:cs typeface="Arial Narrow"/>
              </a:rPr>
              <a:t>r</a:t>
            </a:r>
            <a:r>
              <a:rPr sz="1000" spc="-5" dirty="0">
                <a:latin typeface="Arial Narrow"/>
                <a:cs typeface="Arial Narrow"/>
              </a:rPr>
              <a:t>o</a:t>
            </a:r>
            <a:r>
              <a:rPr sz="1000" dirty="0">
                <a:latin typeface="Arial Narrow"/>
                <a:cs typeface="Arial Narrow"/>
              </a:rPr>
              <a:t>r</a:t>
            </a:r>
            <a:r>
              <a:rPr sz="1000" spc="-5" dirty="0">
                <a:latin typeface="Arial Narrow"/>
                <a:cs typeface="Arial Narrow"/>
              </a:rPr>
              <a:t>szág </a:t>
            </a:r>
            <a:r>
              <a:rPr sz="1000" dirty="0">
                <a:latin typeface="Arial Narrow"/>
                <a:cs typeface="Arial Narrow"/>
              </a:rPr>
              <a:t>Ném</a:t>
            </a:r>
            <a:r>
              <a:rPr sz="1000" spc="-5" dirty="0">
                <a:latin typeface="Arial Narrow"/>
                <a:cs typeface="Arial Narrow"/>
              </a:rPr>
              <a:t>et</a:t>
            </a:r>
            <a:r>
              <a:rPr sz="1000" dirty="0">
                <a:latin typeface="Arial Narrow"/>
                <a:cs typeface="Arial Narrow"/>
              </a:rPr>
              <a:t>or</a:t>
            </a:r>
            <a:r>
              <a:rPr sz="1000" spc="-5" dirty="0">
                <a:latin typeface="Arial Narrow"/>
                <a:cs typeface="Arial Narrow"/>
              </a:rPr>
              <a:t>szág </a:t>
            </a:r>
            <a:r>
              <a:rPr sz="1000" dirty="0">
                <a:latin typeface="Arial Narrow"/>
                <a:cs typeface="Arial Narrow"/>
              </a:rPr>
              <a:t>Ho</a:t>
            </a:r>
            <a:r>
              <a:rPr sz="1000" spc="5" dirty="0">
                <a:latin typeface="Arial Narrow"/>
                <a:cs typeface="Arial Narrow"/>
              </a:rPr>
              <a:t>l</a:t>
            </a:r>
            <a:r>
              <a:rPr sz="1000" spc="-5" dirty="0">
                <a:latin typeface="Arial Narrow"/>
                <a:cs typeface="Arial Narrow"/>
              </a:rPr>
              <a:t>lan</a:t>
            </a:r>
            <a:r>
              <a:rPr sz="1000" dirty="0">
                <a:latin typeface="Arial Narrow"/>
                <a:cs typeface="Arial Narrow"/>
              </a:rPr>
              <a:t>d</a:t>
            </a:r>
            <a:r>
              <a:rPr sz="1000" spc="-5" dirty="0">
                <a:latin typeface="Arial Narrow"/>
                <a:cs typeface="Arial Narrow"/>
              </a:rPr>
              <a:t>ia</a:t>
            </a:r>
            <a:endParaRPr sz="1000">
              <a:latin typeface="Arial Narrow"/>
              <a:cs typeface="Arial Narrow"/>
            </a:endParaRPr>
          </a:p>
          <a:p>
            <a:pPr marR="5715" algn="r">
              <a:lnSpc>
                <a:spcPct val="100000"/>
              </a:lnSpc>
              <a:spcBef>
                <a:spcPts val="870"/>
              </a:spcBef>
            </a:pPr>
            <a:r>
              <a:rPr sz="1000" spc="-5" dirty="0">
                <a:latin typeface="Arial Narrow"/>
                <a:cs typeface="Arial Narrow"/>
              </a:rPr>
              <a:t>Málta</a:t>
            </a:r>
            <a:endParaRPr sz="1000">
              <a:latin typeface="Arial Narrow"/>
              <a:cs typeface="Arial Narrow"/>
            </a:endParaRPr>
          </a:p>
          <a:p>
            <a:pPr marL="191770" marR="5715" indent="161925" algn="r">
              <a:lnSpc>
                <a:spcPct val="172700"/>
              </a:lnSpc>
            </a:pPr>
            <a:r>
              <a:rPr sz="1000" dirty="0">
                <a:latin typeface="Arial Narrow"/>
                <a:cs typeface="Arial Narrow"/>
              </a:rPr>
              <a:t>F</a:t>
            </a:r>
            <a:r>
              <a:rPr sz="1000" spc="-5" dirty="0">
                <a:latin typeface="Arial Narrow"/>
                <a:cs typeface="Arial Narrow"/>
              </a:rPr>
              <a:t>inn</a:t>
            </a:r>
            <a:r>
              <a:rPr sz="1000" dirty="0">
                <a:latin typeface="Arial Narrow"/>
                <a:cs typeface="Arial Narrow"/>
              </a:rPr>
              <a:t>or</a:t>
            </a:r>
            <a:r>
              <a:rPr sz="1000" spc="-5" dirty="0">
                <a:latin typeface="Arial Narrow"/>
                <a:cs typeface="Arial Narrow"/>
              </a:rPr>
              <a:t>szág </a:t>
            </a:r>
            <a:r>
              <a:rPr sz="1000" spc="0" dirty="0">
                <a:latin typeface="Arial Narrow"/>
                <a:cs typeface="Arial Narrow"/>
              </a:rPr>
              <a:t>S</a:t>
            </a:r>
            <a:r>
              <a:rPr sz="1000" spc="-5" dirty="0">
                <a:latin typeface="Arial Narrow"/>
                <a:cs typeface="Arial Narrow"/>
              </a:rPr>
              <a:t>zlovákia Lengyelo</a:t>
            </a:r>
            <a:r>
              <a:rPr sz="1000" dirty="0">
                <a:latin typeface="Arial Narrow"/>
                <a:cs typeface="Arial Narrow"/>
              </a:rPr>
              <a:t>r</a:t>
            </a:r>
            <a:r>
              <a:rPr sz="1000" spc="-5" dirty="0">
                <a:latin typeface="Arial Narrow"/>
                <a:cs typeface="Arial Narrow"/>
              </a:rPr>
              <a:t>szág </a:t>
            </a:r>
            <a:r>
              <a:rPr sz="1000" spc="0" dirty="0">
                <a:latin typeface="Arial Narrow"/>
                <a:cs typeface="Arial Narrow"/>
              </a:rPr>
              <a:t>S</a:t>
            </a:r>
            <a:r>
              <a:rPr sz="1000" spc="-5" dirty="0">
                <a:latin typeface="Arial Narrow"/>
                <a:cs typeface="Arial Narrow"/>
              </a:rPr>
              <a:t>vé</a:t>
            </a:r>
            <a:r>
              <a:rPr sz="1000" dirty="0">
                <a:latin typeface="Arial Narrow"/>
                <a:cs typeface="Arial Narrow"/>
              </a:rPr>
              <a:t>d</a:t>
            </a:r>
            <a:r>
              <a:rPr sz="1000" spc="-5" dirty="0">
                <a:latin typeface="Arial Narrow"/>
                <a:cs typeface="Arial Narrow"/>
              </a:rPr>
              <a:t>o</a:t>
            </a:r>
            <a:r>
              <a:rPr sz="1000" dirty="0">
                <a:latin typeface="Arial Narrow"/>
                <a:cs typeface="Arial Narrow"/>
              </a:rPr>
              <a:t>r</a:t>
            </a:r>
            <a:r>
              <a:rPr sz="1000" spc="-5" dirty="0">
                <a:latin typeface="Arial Narrow"/>
                <a:cs typeface="Arial Narrow"/>
              </a:rPr>
              <a:t>szág</a:t>
            </a:r>
            <a:endParaRPr sz="1000">
              <a:latin typeface="Arial Narrow"/>
              <a:cs typeface="Arial Narrow"/>
            </a:endParaRPr>
          </a:p>
          <a:p>
            <a:pPr marL="597535" marR="5080" indent="-86995" algn="r">
              <a:lnSpc>
                <a:spcPts val="2070"/>
              </a:lnSpc>
              <a:spcBef>
                <a:spcPts val="210"/>
              </a:spcBef>
            </a:pPr>
            <a:r>
              <a:rPr sz="1000" spc="-5" dirty="0">
                <a:latin typeface="Arial Narrow"/>
                <a:cs typeface="Arial Narrow"/>
              </a:rPr>
              <a:t>Litvá</a:t>
            </a:r>
            <a:r>
              <a:rPr sz="1000" dirty="0">
                <a:latin typeface="Arial Narrow"/>
                <a:cs typeface="Arial Narrow"/>
              </a:rPr>
              <a:t>n</a:t>
            </a:r>
            <a:r>
              <a:rPr sz="1000" spc="0" dirty="0">
                <a:latin typeface="Arial Narrow"/>
                <a:cs typeface="Arial Narrow"/>
              </a:rPr>
              <a:t>i</a:t>
            </a:r>
            <a:r>
              <a:rPr sz="1000" dirty="0">
                <a:latin typeface="Arial Narrow"/>
                <a:cs typeface="Arial Narrow"/>
              </a:rPr>
              <a:t>a Dán</a:t>
            </a:r>
            <a:r>
              <a:rPr sz="1000" spc="5" dirty="0">
                <a:latin typeface="Arial Narrow"/>
                <a:cs typeface="Arial Narrow"/>
              </a:rPr>
              <a:t>i</a:t>
            </a:r>
            <a:r>
              <a:rPr sz="1000" dirty="0">
                <a:latin typeface="Arial Narrow"/>
                <a:cs typeface="Arial Narrow"/>
              </a:rPr>
              <a:t>a</a:t>
            </a:r>
            <a:endParaRPr sz="1000">
              <a:latin typeface="Arial Narrow"/>
              <a:cs typeface="Arial Narrow"/>
            </a:endParaRPr>
          </a:p>
          <a:p>
            <a:pPr marL="382905" marR="5715" indent="-69850" algn="r">
              <a:lnSpc>
                <a:spcPts val="2070"/>
              </a:lnSpc>
            </a:pPr>
            <a:r>
              <a:rPr sz="1000" dirty="0">
                <a:latin typeface="Arial Narrow"/>
                <a:cs typeface="Arial Narrow"/>
              </a:rPr>
              <a:t>C</a:t>
            </a:r>
            <a:r>
              <a:rPr sz="1000" spc="0" dirty="0">
                <a:latin typeface="Arial Narrow"/>
                <a:cs typeface="Arial Narrow"/>
              </a:rPr>
              <a:t>s</a:t>
            </a:r>
            <a:r>
              <a:rPr sz="1000" spc="-5" dirty="0">
                <a:latin typeface="Arial Narrow"/>
                <a:cs typeface="Arial Narrow"/>
              </a:rPr>
              <a:t>e</a:t>
            </a:r>
            <a:r>
              <a:rPr sz="1000" dirty="0">
                <a:latin typeface="Arial Narrow"/>
                <a:cs typeface="Arial Narrow"/>
              </a:rPr>
              <a:t>h</a:t>
            </a:r>
            <a:r>
              <a:rPr sz="1000" spc="-5" dirty="0">
                <a:latin typeface="Arial Narrow"/>
                <a:cs typeface="Arial Narrow"/>
              </a:rPr>
              <a:t>o</a:t>
            </a:r>
            <a:r>
              <a:rPr sz="1000" spc="-10" dirty="0">
                <a:latin typeface="Arial Narrow"/>
                <a:cs typeface="Arial Narrow"/>
              </a:rPr>
              <a:t>r</a:t>
            </a:r>
            <a:r>
              <a:rPr sz="1000" spc="-5" dirty="0">
                <a:latin typeface="Arial Narrow"/>
                <a:cs typeface="Arial Narrow"/>
              </a:rPr>
              <a:t>s</a:t>
            </a:r>
            <a:r>
              <a:rPr sz="1000" spc="0" dirty="0">
                <a:latin typeface="Arial Narrow"/>
                <a:cs typeface="Arial Narrow"/>
              </a:rPr>
              <a:t>z</a:t>
            </a:r>
            <a:r>
              <a:rPr sz="1000" spc="-5" dirty="0">
                <a:latin typeface="Arial Narrow"/>
                <a:cs typeface="Arial Narrow"/>
              </a:rPr>
              <a:t>ág </a:t>
            </a:r>
            <a:r>
              <a:rPr sz="1000" dirty="0">
                <a:latin typeface="Arial Narrow"/>
                <a:cs typeface="Arial Narrow"/>
              </a:rPr>
              <a:t>Rom</a:t>
            </a:r>
            <a:r>
              <a:rPr sz="1000" spc="-5" dirty="0">
                <a:latin typeface="Arial Narrow"/>
                <a:cs typeface="Arial Narrow"/>
              </a:rPr>
              <a:t>á</a:t>
            </a:r>
            <a:r>
              <a:rPr sz="1000" dirty="0">
                <a:latin typeface="Arial Narrow"/>
                <a:cs typeface="Arial Narrow"/>
              </a:rPr>
              <a:t>n</a:t>
            </a:r>
            <a:r>
              <a:rPr sz="1000" spc="-5" dirty="0">
                <a:latin typeface="Arial Narrow"/>
                <a:cs typeface="Arial Narrow"/>
              </a:rPr>
              <a:t>ia</a:t>
            </a:r>
            <a:endParaRPr sz="1000">
              <a:latin typeface="Arial Narrow"/>
              <a:cs typeface="Arial Narrow"/>
            </a:endParaRPr>
          </a:p>
          <a:p>
            <a:pPr marL="347980" marR="5080" indent="34290" algn="r">
              <a:lnSpc>
                <a:spcPts val="2070"/>
              </a:lnSpc>
              <a:spcBef>
                <a:spcPts val="5"/>
              </a:spcBef>
            </a:pPr>
            <a:r>
              <a:rPr sz="1000" spc="-5" dirty="0">
                <a:latin typeface="Arial Narrow"/>
                <a:cs typeface="Arial Narrow"/>
              </a:rPr>
              <a:t>L</a:t>
            </a:r>
            <a:r>
              <a:rPr sz="1000" dirty="0">
                <a:latin typeface="Arial Narrow"/>
                <a:cs typeface="Arial Narrow"/>
              </a:rPr>
              <a:t>e</a:t>
            </a:r>
            <a:r>
              <a:rPr sz="1000" spc="-5" dirty="0">
                <a:latin typeface="Arial Narrow"/>
                <a:cs typeface="Arial Narrow"/>
              </a:rPr>
              <a:t>tt</a:t>
            </a:r>
            <a:r>
              <a:rPr sz="1000" dirty="0">
                <a:latin typeface="Arial Narrow"/>
                <a:cs typeface="Arial Narrow"/>
              </a:rPr>
              <a:t>or</a:t>
            </a:r>
            <a:r>
              <a:rPr sz="1000" spc="-5" dirty="0">
                <a:latin typeface="Arial Narrow"/>
                <a:cs typeface="Arial Narrow"/>
              </a:rPr>
              <a:t>szág </a:t>
            </a:r>
            <a:r>
              <a:rPr sz="1000" spc="0" dirty="0">
                <a:latin typeface="Arial Narrow"/>
                <a:cs typeface="Arial Narrow"/>
              </a:rPr>
              <a:t>B</a:t>
            </a:r>
            <a:r>
              <a:rPr sz="1000" spc="-5" dirty="0">
                <a:latin typeface="Arial Narrow"/>
                <a:cs typeface="Arial Narrow"/>
              </a:rPr>
              <a:t>ulg</a:t>
            </a:r>
            <a:r>
              <a:rPr sz="1000" dirty="0">
                <a:latin typeface="Arial Narrow"/>
                <a:cs typeface="Arial Narrow"/>
              </a:rPr>
              <a:t>ár</a:t>
            </a:r>
            <a:r>
              <a:rPr sz="1000" spc="-5" dirty="0">
                <a:latin typeface="Arial Narrow"/>
                <a:cs typeface="Arial Narrow"/>
              </a:rPr>
              <a:t>ia L</a:t>
            </a:r>
            <a:r>
              <a:rPr sz="1000" dirty="0">
                <a:latin typeface="Arial Narrow"/>
                <a:cs typeface="Arial Narrow"/>
              </a:rPr>
              <a:t>u</a:t>
            </a:r>
            <a:r>
              <a:rPr sz="1000" spc="-5" dirty="0">
                <a:latin typeface="Arial Narrow"/>
                <a:cs typeface="Arial Narrow"/>
              </a:rPr>
              <a:t>xe</a:t>
            </a:r>
            <a:r>
              <a:rPr sz="1000" dirty="0">
                <a:latin typeface="Arial Narrow"/>
                <a:cs typeface="Arial Narrow"/>
              </a:rPr>
              <a:t>m</a:t>
            </a:r>
            <a:r>
              <a:rPr sz="1000" spc="-5" dirty="0">
                <a:latin typeface="Arial Narrow"/>
                <a:cs typeface="Arial Narrow"/>
              </a:rPr>
              <a:t>b</a:t>
            </a:r>
            <a:r>
              <a:rPr sz="1000" dirty="0">
                <a:latin typeface="Arial Narrow"/>
                <a:cs typeface="Arial Narrow"/>
              </a:rPr>
              <a:t>urg</a:t>
            </a:r>
            <a:endParaRPr sz="1000">
              <a:latin typeface="Arial Narrow"/>
              <a:cs typeface="Arial Narrow"/>
            </a:endParaRPr>
          </a:p>
          <a:p>
            <a:pPr marR="6350" algn="r">
              <a:lnSpc>
                <a:spcPct val="100000"/>
              </a:lnSpc>
              <a:spcBef>
                <a:spcPts val="660"/>
              </a:spcBef>
            </a:pPr>
            <a:r>
              <a:rPr sz="1000" spc="0" dirty="0">
                <a:latin typeface="Arial Narrow"/>
                <a:cs typeface="Arial Narrow"/>
              </a:rPr>
              <a:t>É</a:t>
            </a:r>
            <a:r>
              <a:rPr sz="1000" spc="-5" dirty="0">
                <a:latin typeface="Arial Narrow"/>
                <a:cs typeface="Arial Narrow"/>
              </a:rPr>
              <a:t>szto</a:t>
            </a:r>
            <a:r>
              <a:rPr sz="1000" dirty="0">
                <a:latin typeface="Arial Narrow"/>
                <a:cs typeface="Arial Narrow"/>
              </a:rPr>
              <a:t>r</a:t>
            </a:r>
            <a:r>
              <a:rPr sz="1000" spc="-5" dirty="0">
                <a:latin typeface="Arial Narrow"/>
                <a:cs typeface="Arial Narrow"/>
              </a:rPr>
              <a:t>szág</a:t>
            </a:r>
            <a:endParaRPr sz="100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428409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110887"/>
              </p:ext>
            </p:extLst>
          </p:nvPr>
        </p:nvGraphicFramePr>
        <p:xfrm>
          <a:off x="539552" y="1268741"/>
          <a:ext cx="8136904" cy="587044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5760640"/>
                <a:gridCol w="2376264"/>
              </a:tblGrid>
              <a:tr h="252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u="none" strike="noStrike">
                          <a:effectLst/>
                          <a:hlinkClick r:id="rId2"/>
                        </a:rPr>
                        <a:t>Japán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238.20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u="none" strike="noStrike">
                          <a:effectLst/>
                          <a:hlinkClick r:id="rId3"/>
                        </a:rPr>
                        <a:t>Görögország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181.10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u="none" strike="noStrike">
                          <a:effectLst/>
                          <a:hlinkClick r:id="rId4"/>
                        </a:rPr>
                        <a:t>Libanon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152.00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u="none" strike="noStrike">
                          <a:effectLst/>
                          <a:hlinkClick r:id="rId5"/>
                        </a:rPr>
                        <a:t>Olaszország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132.20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u="none" strike="noStrike">
                          <a:effectLst/>
                          <a:hlinkClick r:id="rId6"/>
                        </a:rPr>
                        <a:t>Egyesült Államok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106.10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u="none" strike="noStrike">
                          <a:effectLst/>
                          <a:hlinkClick r:id="rId7"/>
                        </a:rPr>
                        <a:t>Belgium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102.00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u="none" strike="noStrike">
                          <a:effectLst/>
                          <a:hlinkClick r:id="rId8"/>
                        </a:rPr>
                        <a:t>Franciaország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98.40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u="none" strike="noStrike">
                          <a:effectLst/>
                          <a:hlinkClick r:id="rId9"/>
                        </a:rPr>
                        <a:t>Spanyolország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97.10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u="none" strike="noStrike">
                          <a:effectLst/>
                          <a:hlinkClick r:id="rId10"/>
                        </a:rPr>
                        <a:t>Euró övezet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85.10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u="none" strike="noStrike">
                          <a:effectLst/>
                          <a:hlinkClick r:id="rId11"/>
                        </a:rPr>
                        <a:t>Egyesült Királyság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84.70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u="none" strike="noStrike">
                          <a:effectLst/>
                          <a:hlinkClick r:id="rId12"/>
                        </a:rPr>
                        <a:t>Magyarország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70.80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u="none" strike="noStrike">
                          <a:effectLst/>
                          <a:hlinkClick r:id="rId13"/>
                        </a:rPr>
                        <a:t>Szlovénia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70.10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u="none" strike="noStrike">
                          <a:effectLst/>
                          <a:hlinkClick r:id="rId14"/>
                        </a:rPr>
                        <a:t>Németország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60.90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u="none" strike="noStrike">
                          <a:effectLst/>
                          <a:hlinkClick r:id="rId15"/>
                        </a:rPr>
                        <a:t>Bulgária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20.10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u="none" strike="noStrike">
                          <a:effectLst/>
                          <a:hlinkClick r:id="rId16"/>
                        </a:rPr>
                        <a:t>Oroszország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13.50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u="none" strike="noStrike">
                          <a:effectLst/>
                          <a:hlinkClick r:id="rId17"/>
                        </a:rPr>
                        <a:t>Észtország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8.40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u="none" strike="noStrike">
                          <a:effectLst/>
                          <a:hlinkClick r:id="rId18"/>
                        </a:rPr>
                        <a:t>Afganisztán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7.10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u="none" strike="noStrike">
                          <a:effectLst/>
                          <a:hlinkClick r:id="rId19"/>
                        </a:rPr>
                        <a:t>Brunei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2.40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899592" y="188640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/>
              <a:t>ÁLLAMADÓSSÁG </a:t>
            </a:r>
            <a:r>
              <a:rPr lang="hu-HU" sz="2400" b="1" dirty="0" smtClean="0"/>
              <a:t>GDP-HEZ viszonyítva </a:t>
            </a:r>
            <a:r>
              <a:rPr lang="hu-HU" sz="2400" b="1" dirty="0"/>
              <a:t>(</a:t>
            </a:r>
            <a:r>
              <a:rPr lang="hu-HU" sz="2400" b="1" dirty="0" smtClean="0"/>
              <a:t>2018)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498947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Monetáris politika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Céljai, feladatai (vitatott):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800" b="1" dirty="0" smtClean="0"/>
              <a:t>Árstabilitás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/>
              <a:t>Stabil növekedés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/>
              <a:t>Teljes foglalkoztatás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/>
              <a:t>Kormány politikájának támogatása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/>
              <a:t>Árfolyamcél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/>
              <a:t>A pénzügyi rendszer stabilitása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7447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jegybank (MNB) feladatai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A pénzforgalmi rendszer kialakítása és fenntartása</a:t>
            </a:r>
          </a:p>
          <a:p>
            <a:pPr lvl="0"/>
            <a:r>
              <a:rPr lang="hu-HU" dirty="0"/>
              <a:t>Deviza- és aranytartalék képzése és </a:t>
            </a:r>
            <a:r>
              <a:rPr lang="hu-HU" dirty="0" smtClean="0"/>
              <a:t>kezelése </a:t>
            </a:r>
            <a:endParaRPr lang="hu-HU" dirty="0"/>
          </a:p>
          <a:p>
            <a:pPr lvl="0"/>
            <a:r>
              <a:rPr lang="hu-HU" dirty="0"/>
              <a:t>Hivatalos devizaárfolyamok jegyezése és </a:t>
            </a:r>
            <a:r>
              <a:rPr lang="hu-HU" dirty="0" smtClean="0"/>
              <a:t>közzététele</a:t>
            </a:r>
            <a:endParaRPr lang="hu-HU" dirty="0"/>
          </a:p>
          <a:p>
            <a:pPr lvl="0"/>
            <a:r>
              <a:rPr lang="hu-HU" dirty="0"/>
              <a:t>Forint bankjegyek és érmék kibocsátás valamint forgalomba </a:t>
            </a:r>
            <a:r>
              <a:rPr lang="hu-HU" dirty="0" smtClean="0"/>
              <a:t>helyezése </a:t>
            </a:r>
            <a:endParaRPr lang="hu-HU" dirty="0"/>
          </a:p>
          <a:p>
            <a:pPr lvl="0"/>
            <a:r>
              <a:rPr lang="hu-HU" dirty="0"/>
              <a:t>Statisztikai információk gyűjtése és </a:t>
            </a:r>
            <a:r>
              <a:rPr lang="hu-HU" dirty="0" smtClean="0"/>
              <a:t>közzététele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6631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600" dirty="0"/>
              <a:t>A</a:t>
            </a:r>
            <a:r>
              <a:rPr lang="hu-HU" sz="3600" dirty="0" smtClean="0">
                <a:solidFill>
                  <a:schemeClr val="tx1"/>
                </a:solidFill>
              </a:rPr>
              <a:t> gazdaságpolitika szereplői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588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2400" b="1" dirty="0" smtClean="0">
                <a:latin typeface="Times New Roman" pitchFamily="18" charset="0"/>
              </a:rPr>
              <a:t>Közvetlen szereplők: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2400" b="1" dirty="0" smtClean="0">
                <a:latin typeface="Times New Roman" pitchFamily="18" charset="0"/>
              </a:rPr>
              <a:t>	Belföldiek: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2400" b="1" dirty="0" smtClean="0">
                <a:latin typeface="Times New Roman" pitchFamily="18" charset="0"/>
              </a:rPr>
              <a:t>		parlament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2400" b="1" dirty="0" smtClean="0">
                <a:latin typeface="Times New Roman" pitchFamily="18" charset="0"/>
              </a:rPr>
              <a:t>		kormány					állam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2400" b="1" dirty="0" smtClean="0">
                <a:latin typeface="Times New Roman" pitchFamily="18" charset="0"/>
              </a:rPr>
              <a:t>		központi közigazgatási szervek)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2400" b="1" dirty="0" smtClean="0">
                <a:latin typeface="Times New Roman" pitchFamily="18" charset="0"/>
              </a:rPr>
              <a:t>		központi bank (függetlenség?)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sz="24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2400" b="1" dirty="0" smtClean="0">
                <a:latin typeface="Times New Roman" pitchFamily="18" charset="0"/>
              </a:rPr>
              <a:t>	Külföldiek: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2400" b="1" dirty="0" smtClean="0">
                <a:latin typeface="Times New Roman" pitchFamily="18" charset="0"/>
              </a:rPr>
              <a:t>		nemzetek feletti intézmények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2400" b="1" dirty="0" smtClean="0">
                <a:latin typeface="Times New Roman" pitchFamily="18" charset="0"/>
              </a:rPr>
              <a:t>		nemzetközi intézmények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2400" b="1" dirty="0" smtClean="0">
                <a:latin typeface="Times New Roman" pitchFamily="18" charset="0"/>
              </a:rPr>
              <a:t>		nemzetközi szerződések</a:t>
            </a:r>
          </a:p>
        </p:txBody>
      </p:sp>
      <p:sp>
        <p:nvSpPr>
          <p:cNvPr id="4" name="Jobb oldali kapcsos zárójel 3"/>
          <p:cNvSpPr/>
          <p:nvPr/>
        </p:nvSpPr>
        <p:spPr>
          <a:xfrm>
            <a:off x="6156176" y="2564904"/>
            <a:ext cx="431800" cy="1223963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918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smtClean="0"/>
              <a:t>A jogi és a társadalmi keretek biztosítása</a:t>
            </a:r>
            <a:r>
              <a:rPr lang="hu-HU" b="1" smtClean="0"/>
              <a:t/>
            </a:r>
            <a:br>
              <a:rPr lang="hu-HU" b="1" smtClean="0"/>
            </a:br>
            <a:endParaRPr lang="hu-HU" smtClean="0"/>
          </a:p>
        </p:txBody>
      </p:sp>
      <p:sp>
        <p:nvSpPr>
          <p:cNvPr id="16386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Ez általánosan elfogadott (Smith)</a:t>
            </a:r>
          </a:p>
          <a:p>
            <a:r>
              <a:rPr lang="hu-HU" smtClean="0"/>
              <a:t>Magántulajdon védelme</a:t>
            </a:r>
          </a:p>
          <a:p>
            <a:r>
              <a:rPr lang="hu-HU" smtClean="0"/>
              <a:t>Szerződések betartása</a:t>
            </a:r>
          </a:p>
          <a:p>
            <a:r>
              <a:rPr lang="hu-HU" smtClean="0"/>
              <a:t>Szélesebb társadalmi aspektusa is van: személyi szabadság</a:t>
            </a:r>
          </a:p>
          <a:p>
            <a:r>
              <a:rPr lang="hu-HU" smtClean="0"/>
              <a:t>Az állammal szembeni védelem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600" dirty="0"/>
              <a:t>A gazdaságpolitika szereplői </a:t>
            </a:r>
            <a:endParaRPr lang="hu-HU" sz="3600" dirty="0" smtClean="0">
              <a:solidFill>
                <a:schemeClr val="tx1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hu-HU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400" b="1" dirty="0" smtClean="0">
                <a:latin typeface="Times New Roman" pitchFamily="18" charset="0"/>
              </a:rPr>
              <a:t>Közvetett szereplők: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400" b="1" dirty="0" smtClean="0">
                <a:latin typeface="Times New Roman" pitchFamily="18" charset="0"/>
              </a:rPr>
              <a:t>	Szövetségek (pártok, közjogi szövetségek (kamarák, </a:t>
            </a:r>
            <a:r>
              <a:rPr lang="hu-HU" sz="2400" b="1" dirty="0" err="1" smtClean="0">
                <a:latin typeface="Times New Roman" pitchFamily="18" charset="0"/>
              </a:rPr>
              <a:t>TB-önkormányzatok</a:t>
            </a:r>
            <a:r>
              <a:rPr lang="hu-HU" sz="2400" b="1" dirty="0" smtClean="0">
                <a:latin typeface="Times New Roman" pitchFamily="18" charset="0"/>
              </a:rPr>
              <a:t>, magánjogi szövetségek (piaci szövetségek, érdekszövetségek, lobbyk)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400" b="1" dirty="0" smtClean="0">
                <a:latin typeface="Times New Roman" pitchFamily="18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400" b="1" dirty="0" smtClean="0">
                <a:latin typeface="Times New Roman" pitchFamily="18" charset="0"/>
              </a:rPr>
              <a:t>	Tanácsadók (tanácsadó intézmények, szakértői testületek, tanácsosok)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u-HU" sz="2400" b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86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Gazdaságpolitikák típusai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800" dirty="0" smtClean="0"/>
              <a:t>Gazdaságfilozófiai oldalról:</a:t>
            </a:r>
          </a:p>
          <a:p>
            <a:pPr lvl="1">
              <a:lnSpc>
                <a:spcPct val="90000"/>
              </a:lnSpc>
            </a:pPr>
            <a:r>
              <a:rPr lang="hu-HU" altLang="hu-HU" sz="2400" dirty="0" smtClean="0"/>
              <a:t>Aktivista gazdaságpolitika</a:t>
            </a:r>
          </a:p>
          <a:p>
            <a:pPr lvl="1">
              <a:lnSpc>
                <a:spcPct val="90000"/>
              </a:lnSpc>
            </a:pPr>
            <a:r>
              <a:rPr lang="hu-HU" altLang="hu-HU" sz="2400" dirty="0" smtClean="0"/>
              <a:t>Nem aktivista gazdaságpolitika</a:t>
            </a:r>
          </a:p>
          <a:p>
            <a:pPr>
              <a:lnSpc>
                <a:spcPct val="90000"/>
              </a:lnSpc>
            </a:pPr>
            <a:r>
              <a:rPr lang="hu-HU" altLang="hu-HU" sz="2800" dirty="0" smtClean="0"/>
              <a:t>Beavatkozás mögött húzódó döntési mechanizmus szerint:</a:t>
            </a:r>
          </a:p>
          <a:p>
            <a:pPr lvl="1">
              <a:lnSpc>
                <a:spcPct val="90000"/>
              </a:lnSpc>
            </a:pPr>
            <a:r>
              <a:rPr lang="hu-HU" altLang="hu-HU" sz="2400" dirty="0" smtClean="0"/>
              <a:t>Diszkrecionális</a:t>
            </a:r>
          </a:p>
          <a:p>
            <a:pPr lvl="1">
              <a:lnSpc>
                <a:spcPct val="90000"/>
              </a:lnSpc>
            </a:pPr>
            <a:r>
              <a:rPr lang="hu-HU" altLang="hu-HU" sz="2400" dirty="0" smtClean="0"/>
              <a:t>Szabályhoz kötött</a:t>
            </a:r>
          </a:p>
          <a:p>
            <a:pPr>
              <a:lnSpc>
                <a:spcPct val="90000"/>
              </a:lnSpc>
            </a:pPr>
            <a:r>
              <a:rPr lang="hu-HU" altLang="hu-HU" sz="2800" dirty="0" smtClean="0"/>
              <a:t>Befolyásolás irányultsága szerint:</a:t>
            </a:r>
          </a:p>
          <a:p>
            <a:pPr lvl="1">
              <a:lnSpc>
                <a:spcPct val="90000"/>
              </a:lnSpc>
            </a:pPr>
            <a:r>
              <a:rPr lang="hu-HU" altLang="hu-HU" sz="2400" dirty="0" smtClean="0"/>
              <a:t>Keresletorientált gazdaságpolitika</a:t>
            </a:r>
          </a:p>
          <a:p>
            <a:pPr lvl="1">
              <a:lnSpc>
                <a:spcPct val="90000"/>
              </a:lnSpc>
            </a:pPr>
            <a:r>
              <a:rPr lang="hu-HU" altLang="hu-HU" sz="2400" dirty="0" smtClean="0"/>
              <a:t>Kínálatorientált gazdaságpolitika</a:t>
            </a:r>
          </a:p>
        </p:txBody>
      </p:sp>
    </p:spTree>
    <p:extLst>
      <p:ext uri="{BB962C8B-B14F-4D97-AF65-F5344CB8AC3E}">
        <p14:creationId xmlns:p14="http://schemas.microsoft.com/office/powerpoint/2010/main" val="226834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smtClean="0"/>
              <a:t>A verseny biztosítása</a:t>
            </a:r>
            <a:endParaRPr lang="hu-HU" smtClean="0"/>
          </a:p>
        </p:txBody>
      </p:sp>
      <p:sp>
        <p:nvSpPr>
          <p:cNvPr id="17410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b="1" dirty="0" smtClean="0"/>
              <a:t>piaci kudarcok egyik esete</a:t>
            </a:r>
            <a:r>
              <a:rPr lang="hu-HU" dirty="0" smtClean="0"/>
              <a:t>, amikor a piac nem hatékony = jóléti veszteség, </a:t>
            </a:r>
            <a:r>
              <a:rPr lang="hu-HU" dirty="0" err="1" smtClean="0"/>
              <a:t>Pareto-hatékonyság</a:t>
            </a:r>
            <a:r>
              <a:rPr lang="hu-HU" dirty="0" smtClean="0"/>
              <a:t> nem érvényesül</a:t>
            </a:r>
          </a:p>
          <a:p>
            <a:r>
              <a:rPr lang="hu-HU" dirty="0" smtClean="0"/>
              <a:t>Fúziókontrol</a:t>
            </a:r>
          </a:p>
          <a:p>
            <a:r>
              <a:rPr lang="hu-HU" dirty="0" smtClean="0"/>
              <a:t>Kartell-ellenes törvények</a:t>
            </a:r>
          </a:p>
          <a:p>
            <a:r>
              <a:rPr lang="hu-HU" dirty="0" smtClean="0"/>
              <a:t>Természetes monopóliumok szabályozása</a:t>
            </a:r>
          </a:p>
          <a:p>
            <a:r>
              <a:rPr lang="hu-HU" dirty="0" smtClean="0"/>
              <a:t>Stb. Versenytörvények, versenyhivatal.</a:t>
            </a:r>
          </a:p>
          <a:p>
            <a:endParaRPr lang="hu-H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hu-HU" smtClean="0"/>
              <a:t>Allokációs funkció</a:t>
            </a:r>
          </a:p>
        </p:txBody>
      </p:sp>
      <p:sp>
        <p:nvSpPr>
          <p:cNvPr id="18434" name="Tartalom helye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r>
              <a:rPr lang="hu-HU" dirty="0" smtClean="0"/>
              <a:t>Ez is célozhatja a hatékonyságot, amikor a piac nem hatékony = </a:t>
            </a:r>
            <a:r>
              <a:rPr lang="hu-HU" b="1" dirty="0" err="1" smtClean="0"/>
              <a:t>extern</a:t>
            </a:r>
            <a:r>
              <a:rPr lang="hu-HU" b="1" dirty="0" smtClean="0"/>
              <a:t> hatások és közjavak</a:t>
            </a:r>
          </a:p>
          <a:p>
            <a:r>
              <a:rPr lang="hu-HU" altLang="hu-HU" b="1" dirty="0" smtClean="0"/>
              <a:t>Az állam beavatkozik a termelési tényezők elosztásába</a:t>
            </a:r>
            <a:r>
              <a:rPr lang="hu-HU" altLang="hu-HU" dirty="0" smtClean="0"/>
              <a:t>, és erőforrásokat áramoltat azokba az ágazatokba, amelyek fejlesztésére a magántőke nem vállalkozik (közjavak)</a:t>
            </a:r>
          </a:p>
          <a:p>
            <a:r>
              <a:rPr lang="hu-HU" dirty="0" smtClean="0"/>
              <a:t>Érvényesti a társadalmi optimumot a piacival szemben</a:t>
            </a:r>
            <a:r>
              <a:rPr lang="hu-HU" dirty="0" smtClean="0">
                <a:latin typeface="Arial" charset="0"/>
              </a:rPr>
              <a:t> (</a:t>
            </a:r>
            <a:r>
              <a:rPr lang="hu-HU" dirty="0" err="1" smtClean="0">
                <a:latin typeface="Arial" charset="0"/>
              </a:rPr>
              <a:t>extern</a:t>
            </a:r>
            <a:r>
              <a:rPr lang="hu-HU" dirty="0" smtClean="0">
                <a:latin typeface="Arial" charset="0"/>
              </a:rPr>
              <a:t> hatások)</a:t>
            </a:r>
          </a:p>
          <a:p>
            <a:r>
              <a:rPr lang="hu-HU" dirty="0" smtClean="0">
                <a:latin typeface="Arial" charset="0"/>
              </a:rPr>
              <a:t>Lehet struktúrapolitikai indítéka is!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hu-HU" altLang="hu-HU" b="1" smtClean="0"/>
              <a:t>Területei</a:t>
            </a:r>
            <a:r>
              <a:rPr lang="hu-HU" altLang="hu-HU" smtClean="0"/>
              <a:t> </a:t>
            </a:r>
            <a:endParaRPr lang="hu-HU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1076"/>
            <a:ext cx="8229600" cy="5145088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hu-HU" altLang="hu-HU" dirty="0" smtClean="0"/>
              <a:t>Az infrastrukturális ágazatok megteremtése, fenntartása és fejlesztése</a:t>
            </a:r>
          </a:p>
          <a:p>
            <a:pPr marL="609600" indent="-609600">
              <a:lnSpc>
                <a:spcPct val="80000"/>
              </a:lnSpc>
            </a:pPr>
            <a:r>
              <a:rPr lang="hu-HU" altLang="hu-HU" dirty="0" smtClean="0"/>
              <a:t>Környezetvédelmi beruházások, támogatások, adók</a:t>
            </a:r>
          </a:p>
          <a:p>
            <a:pPr marL="609600" indent="-609600">
              <a:lnSpc>
                <a:spcPct val="80000"/>
              </a:lnSpc>
            </a:pPr>
            <a:r>
              <a:rPr lang="hu-HU" altLang="hu-HU" dirty="0" smtClean="0"/>
              <a:t>Egészségügyi intézmények fenntartása</a:t>
            </a:r>
          </a:p>
          <a:p>
            <a:pPr marL="609600" indent="-609600">
              <a:lnSpc>
                <a:spcPct val="80000"/>
              </a:lnSpc>
            </a:pPr>
            <a:r>
              <a:rPr lang="hu-HU" altLang="hu-HU" dirty="0" smtClean="0"/>
              <a:t>Oktatási célú beruházások, fejlesztések</a:t>
            </a:r>
          </a:p>
          <a:p>
            <a:pPr marL="609600" indent="-609600">
              <a:lnSpc>
                <a:spcPct val="80000"/>
              </a:lnSpc>
            </a:pPr>
            <a:r>
              <a:rPr lang="hu-HU" altLang="hu-HU" dirty="0" smtClean="0"/>
              <a:t>Kulturális intézmények fenntartása, fejlesztése (kvázi közjavak)</a:t>
            </a:r>
            <a:endParaRPr lang="hu-HU" altLang="hu-HU" dirty="0" smtClean="0">
              <a:latin typeface="Arial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hu-HU" altLang="hu-HU" dirty="0" smtClean="0"/>
              <a:t>K+F célú támogatások, fejlesztések</a:t>
            </a:r>
            <a:r>
              <a:rPr lang="hu-HU" altLang="hu-HU" dirty="0" smtClean="0">
                <a:latin typeface="Arial" charset="0"/>
              </a:rPr>
              <a:t> (innováció)</a:t>
            </a:r>
          </a:p>
          <a:p>
            <a:pPr marL="609600" indent="-609600">
              <a:lnSpc>
                <a:spcPct val="80000"/>
              </a:lnSpc>
            </a:pPr>
            <a:endParaRPr lang="hu-HU" altLang="hu-HU" dirty="0" smtClean="0"/>
          </a:p>
          <a:p>
            <a:pPr marL="609600" indent="-60960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 smtClean="0"/>
              <a:t>Jövedelmek újraelosztása (redisztribúció)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hu-HU" sz="2800" b="1" dirty="0" smtClean="0"/>
              <a:t>Hatékonyság versus méltányosság</a:t>
            </a:r>
          </a:p>
          <a:p>
            <a:pPr marL="609600" indent="-609600">
              <a:lnSpc>
                <a:spcPct val="90000"/>
              </a:lnSpc>
            </a:pPr>
            <a:r>
              <a:rPr lang="hu-HU" sz="2800" dirty="0" smtClean="0"/>
              <a:t>Azért van rá szükség, mert a kizárólag piaci automatizmusok által vezérelt gazdaság –jóllehet hatékonyan működ</a:t>
            </a:r>
            <a:r>
              <a:rPr lang="hu-HU" sz="2800" b="1" dirty="0" smtClean="0"/>
              <a:t>het</a:t>
            </a:r>
            <a:r>
              <a:rPr lang="hu-HU" sz="2800" dirty="0" smtClean="0"/>
              <a:t>, nem feltétlenül méltányos a társadalom tagjai számára.</a:t>
            </a:r>
          </a:p>
          <a:p>
            <a:pPr marL="609600" indent="-609600">
              <a:lnSpc>
                <a:spcPct val="90000"/>
              </a:lnSpc>
            </a:pPr>
            <a:r>
              <a:rPr lang="hu-HU" sz="2800" dirty="0" smtClean="0"/>
              <a:t>Ez  egy jóléti funkció: az állam az adózással elvont pénzt </a:t>
            </a:r>
            <a:r>
              <a:rPr lang="hu-HU" sz="2800" dirty="0" err="1" smtClean="0"/>
              <a:t>újraelosztja</a:t>
            </a:r>
            <a:r>
              <a:rPr lang="hu-HU" sz="2800" dirty="0" smtClean="0"/>
              <a:t> a piac által kialakított igazságtalan jövedelemkülönbségek enyhítése érdekében → esélyegyenlőség, szociális biztonság.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Jóléti tételek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2453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hu-HU" altLang="hu-HU" sz="2800" dirty="0" smtClean="0">
                <a:latin typeface="Arial" charset="0"/>
              </a:rPr>
              <a:t>1. </a:t>
            </a:r>
            <a:r>
              <a:rPr lang="hu-HU" altLang="hu-HU" sz="2800" b="1" dirty="0" smtClean="0"/>
              <a:t>A </a:t>
            </a:r>
            <a:r>
              <a:rPr lang="hu-HU" altLang="hu-HU" sz="2800" b="1" dirty="0"/>
              <a:t>versenyző piacok – </a:t>
            </a:r>
            <a:r>
              <a:rPr lang="hu-HU" altLang="hu-HU" sz="2800" b="1" dirty="0" smtClean="0"/>
              <a:t>az ismert </a:t>
            </a:r>
            <a:r>
              <a:rPr lang="hu-HU" altLang="hu-HU" sz="2800" b="1" dirty="0"/>
              <a:t>feltételek mellett –</a:t>
            </a:r>
            <a:r>
              <a:rPr lang="hu-HU" altLang="hu-HU" sz="2800" b="1" dirty="0" err="1"/>
              <a:t>Pareto-hatékony</a:t>
            </a:r>
            <a:r>
              <a:rPr lang="hu-HU" altLang="hu-HU" sz="2800" b="1" dirty="0"/>
              <a:t> </a:t>
            </a:r>
            <a:r>
              <a:rPr lang="hu-HU" altLang="hu-HU" sz="2800" b="1" dirty="0" smtClean="0"/>
              <a:t>állapothoz vezetnek.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u-HU" altLang="hu-HU" sz="2200" dirty="0" smtClean="0">
                <a:latin typeface="Arial" charset="0"/>
              </a:rPr>
              <a:t>Olyan </a:t>
            </a:r>
            <a:r>
              <a:rPr lang="hu-HU" altLang="hu-HU" sz="2200" dirty="0">
                <a:latin typeface="Arial" charset="0"/>
              </a:rPr>
              <a:t>allokációjához, amikor nincs mód az erőforrások olyan újrarendezésére, hogy valakinek a helyzetét javítva egyidejűleg ne hoznánk valaki mást rosszabb helyzetbe. </a:t>
            </a:r>
            <a:endParaRPr lang="hu-HU" altLang="hu-HU" sz="2600" dirty="0">
              <a:latin typeface="Arial" charset="0"/>
            </a:endParaRPr>
          </a:p>
          <a:p>
            <a:r>
              <a:rPr lang="hu-HU" sz="2800" b="1" dirty="0" smtClean="0"/>
              <a:t>2. Bármely </a:t>
            </a:r>
            <a:r>
              <a:rPr lang="hu-HU" sz="2800" b="1" dirty="0" err="1"/>
              <a:t>Pareto-hatékony</a:t>
            </a:r>
            <a:r>
              <a:rPr lang="hu-HU" sz="2800" b="1" dirty="0"/>
              <a:t> elosztás létrehozható egy kezdeti </a:t>
            </a:r>
            <a:r>
              <a:rPr lang="hu-HU" sz="2800" b="1" dirty="0" smtClean="0"/>
              <a:t>készletelosztás révén, (ha </a:t>
            </a:r>
            <a:r>
              <a:rPr lang="hu-HU" sz="2800" b="1" dirty="0"/>
              <a:t>a fogyasztók preferenciái </a:t>
            </a:r>
            <a:r>
              <a:rPr lang="hu-HU" sz="2800" b="1" dirty="0" smtClean="0"/>
              <a:t>konvexek).</a:t>
            </a:r>
          </a:p>
          <a:p>
            <a:pPr marL="0" indent="0">
              <a:buNone/>
            </a:pPr>
            <a:r>
              <a:rPr lang="hu-HU" sz="2400" dirty="0" smtClean="0"/>
              <a:t>Lehetséges, hogy</a:t>
            </a:r>
            <a:r>
              <a:rPr lang="hu-HU" sz="2400" dirty="0"/>
              <a:t> erkölcsi vagy társadalmi szempontból a legigazságosabb </a:t>
            </a:r>
            <a:r>
              <a:rPr lang="hu-HU" sz="2400" dirty="0" smtClean="0"/>
              <a:t>végső </a:t>
            </a:r>
            <a:r>
              <a:rPr lang="hu-HU" sz="2400" dirty="0"/>
              <a:t>elosztást hozzuk létre, a versenyzői piac alkalmas – csak a javak </a:t>
            </a:r>
            <a:r>
              <a:rPr lang="hu-HU" sz="2400" dirty="0" smtClean="0"/>
              <a:t>(vagyon)kezdeti </a:t>
            </a:r>
            <a:r>
              <a:rPr lang="hu-HU" sz="2400" dirty="0"/>
              <a:t>elosztását kell </a:t>
            </a:r>
            <a:r>
              <a:rPr lang="hu-HU" sz="2400" dirty="0" smtClean="0"/>
              <a:t>megfelelően kialakítani.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20070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Stabilizációs funkció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800" dirty="0" smtClean="0"/>
              <a:t>Az állam </a:t>
            </a:r>
            <a:r>
              <a:rPr lang="hu-HU" sz="2800" b="1" dirty="0" smtClean="0"/>
              <a:t>rövidtávon</a:t>
            </a:r>
            <a:r>
              <a:rPr lang="hu-HU" sz="2800" dirty="0" smtClean="0"/>
              <a:t> a gazdaság túlzott kilengéseit (kereslet túlzott növekedése illetve csökkenése) igyekszik csillapítani, tehát egy konjunktúra-szabályozást végez</a:t>
            </a:r>
          </a:p>
          <a:p>
            <a:r>
              <a:rPr lang="hu-HU" sz="2800" dirty="0" smtClean="0"/>
              <a:t>Míg </a:t>
            </a:r>
            <a:r>
              <a:rPr lang="hu-HU" sz="2800" b="1" dirty="0" smtClean="0"/>
              <a:t>hosszú távon</a:t>
            </a:r>
            <a:r>
              <a:rPr lang="hu-HU" sz="2800" dirty="0" smtClean="0"/>
              <a:t> kiegyensúlyozott gazdasági növekedést, magas foglalkoztatottságot és stabil árszínvonalat kíván elérni.</a:t>
            </a:r>
          </a:p>
          <a:p>
            <a:r>
              <a:rPr lang="hu-HU" sz="2800" dirty="0" smtClean="0"/>
              <a:t>Súlyos gazdasági problémák esetén, – válságok – stabilizációs gazdaságpolitikára van szükség. </a:t>
            </a:r>
          </a:p>
          <a:p>
            <a:r>
              <a:rPr lang="hu-HU" sz="2800" dirty="0" smtClean="0"/>
              <a:t>= egyensúly helyreállítása.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</TotalTime>
  <Words>1137</Words>
  <Application>Microsoft Office PowerPoint</Application>
  <PresentationFormat>Diavetítés a képernyőre (4:3 oldalarány)</PresentationFormat>
  <Paragraphs>309</Paragraphs>
  <Slides>31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31</vt:i4>
      </vt:variant>
    </vt:vector>
  </HeadingPairs>
  <TitlesOfParts>
    <vt:vector size="37" baseType="lpstr">
      <vt:lpstr>Arial</vt:lpstr>
      <vt:lpstr>Arial Narrow</vt:lpstr>
      <vt:lpstr>Calibri</vt:lpstr>
      <vt:lpstr>Times New Roman</vt:lpstr>
      <vt:lpstr>Wingdings</vt:lpstr>
      <vt:lpstr>Office-téma</vt:lpstr>
      <vt:lpstr>Gazdaságpolitika 2. ea. </vt:lpstr>
      <vt:lpstr>A gazdaságpolitika fő funkciói</vt:lpstr>
      <vt:lpstr>A jogi és a társadalmi keretek biztosítása </vt:lpstr>
      <vt:lpstr>A verseny biztosítása</vt:lpstr>
      <vt:lpstr>Allokációs funkció</vt:lpstr>
      <vt:lpstr>Területei </vt:lpstr>
      <vt:lpstr>Jövedelmek újraelosztása (redisztribúció)</vt:lpstr>
      <vt:lpstr>Jóléti tételek</vt:lpstr>
      <vt:lpstr>Stabilizációs funkció</vt:lpstr>
      <vt:lpstr>Gazdaságfejlesztés</vt:lpstr>
      <vt:lpstr>Struktúrapolitika</vt:lpstr>
      <vt:lpstr>A gazdaságpolitika fő céljai: a bűvös négyszög</vt:lpstr>
      <vt:lpstr>A gazdaságpolitika eszközrendszere</vt:lpstr>
      <vt:lpstr>A költségvetési politika </vt:lpstr>
      <vt:lpstr>A költségvetés szerkezete</vt:lpstr>
      <vt:lpstr>Az államháztartás alrendszerei</vt:lpstr>
      <vt:lpstr>A költségvetés bevételei</vt:lpstr>
      <vt:lpstr>A költségvetés kiadásai</vt:lpstr>
      <vt:lpstr>A kiadások funkcionális csoportosítása,</vt:lpstr>
      <vt:lpstr>A költségvetés egyenlege</vt:lpstr>
      <vt:lpstr>PowerPoint bemutató</vt:lpstr>
      <vt:lpstr>A hiány finanszírozása </vt:lpstr>
      <vt:lpstr>Költségvetési egyenleg az EU  országaiban, 2015 (GDP %-ban)</vt:lpstr>
      <vt:lpstr>Államadósság</vt:lpstr>
      <vt:lpstr>Államadósság az EU országaiban, 2015 (GDP %-ban) Forrás: Eurostat</vt:lpstr>
      <vt:lpstr>PowerPoint bemutató</vt:lpstr>
      <vt:lpstr>Monetáris politika</vt:lpstr>
      <vt:lpstr>A jegybank (MNB) feladatai</vt:lpstr>
      <vt:lpstr>A gazdaságpolitika szereplői </vt:lpstr>
      <vt:lpstr>A gazdaságpolitika szereplői </vt:lpstr>
      <vt:lpstr>Gazdaságpolitikák típusai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Kgt</cp:lastModifiedBy>
  <cp:revision>81</cp:revision>
  <dcterms:created xsi:type="dcterms:W3CDTF">2011-12-06T13:04:46Z</dcterms:created>
  <dcterms:modified xsi:type="dcterms:W3CDTF">2019-09-19T09:27:29Z</dcterms:modified>
</cp:coreProperties>
</file>